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5.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6.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7.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 id="2147483720" r:id="rId3"/>
    <p:sldMasterId id="2147483752" r:id="rId4"/>
    <p:sldMasterId id="2147483778" r:id="rId5"/>
    <p:sldMasterId id="2147483806" r:id="rId6"/>
    <p:sldMasterId id="2147483819" r:id="rId7"/>
  </p:sldMasterIdLst>
  <p:notesMasterIdLst>
    <p:notesMasterId r:id="rId24"/>
  </p:notesMasterIdLst>
  <p:sldIdLst>
    <p:sldId id="256" r:id="rId8"/>
    <p:sldId id="295" r:id="rId9"/>
    <p:sldId id="290" r:id="rId10"/>
    <p:sldId id="328" r:id="rId11"/>
    <p:sldId id="322" r:id="rId12"/>
    <p:sldId id="324" r:id="rId13"/>
    <p:sldId id="327" r:id="rId14"/>
    <p:sldId id="325" r:id="rId15"/>
    <p:sldId id="326" r:id="rId16"/>
    <p:sldId id="284" r:id="rId17"/>
    <p:sldId id="318" r:id="rId18"/>
    <p:sldId id="317" r:id="rId19"/>
    <p:sldId id="319" r:id="rId20"/>
    <p:sldId id="320" r:id="rId21"/>
    <p:sldId id="321" r:id="rId22"/>
    <p:sldId id="316" r:id="rId23"/>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678" autoAdjust="0"/>
    <p:restoredTop sz="83565" autoAdjust="0"/>
  </p:normalViewPr>
  <p:slideViewPr>
    <p:cSldViewPr snapToGrid="0">
      <p:cViewPr>
        <p:scale>
          <a:sx n="50" d="100"/>
          <a:sy n="50" d="100"/>
        </p:scale>
        <p:origin x="2112" y="510"/>
      </p:cViewPr>
      <p:guideLst/>
    </p:cSldViewPr>
  </p:slideViewPr>
  <p:notesTextViewPr>
    <p:cViewPr>
      <p:scale>
        <a:sx n="3" d="2"/>
        <a:sy n="3" d="2"/>
      </p:scale>
      <p:origin x="0" y="0"/>
    </p:cViewPr>
  </p:notesTextViewPr>
  <p:sorterViewPr>
    <p:cViewPr varScale="1">
      <p:scale>
        <a:sx n="1" d="1"/>
        <a:sy n="1" d="1"/>
      </p:scale>
      <p:origin x="0" y="-187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6B8565-D224-46D9-82A9-82AAC7130D9E}" type="datetimeFigureOut">
              <a:rPr lang="en-GB" smtClean="0"/>
              <a:t>19/04/2016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150DED-DCA7-4FEB-963B-213043C0BDDE}" type="slidenum">
              <a:rPr lang="en-GB" smtClean="0"/>
              <a:t>‹#›</a:t>
            </a:fld>
            <a:endParaRPr lang="en-GB"/>
          </a:p>
        </p:txBody>
      </p:sp>
    </p:spTree>
    <p:extLst>
      <p:ext uri="{BB962C8B-B14F-4D97-AF65-F5344CB8AC3E}">
        <p14:creationId xmlns:p14="http://schemas.microsoft.com/office/powerpoint/2010/main" val="1870472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endParaRPr lang="en-US" sz="1400" baseline="0" dirty="0"/>
          </a:p>
        </p:txBody>
      </p:sp>
      <p:sp>
        <p:nvSpPr>
          <p:cNvPr id="4" name="Header Placeholder 3"/>
          <p:cNvSpPr>
            <a:spLocks noGrp="1"/>
          </p:cNvSpPr>
          <p:nvPr>
            <p:ph type="hdr" sz="quarter"/>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4"/>
          </p:nvPr>
        </p:nvSpPr>
        <p:spPr/>
        <p:txBody>
          <a:bodyPr/>
          <a:lstStyle/>
          <a:p>
            <a:pPr marL="0" marR="0" lvl="0" indent="0" defTabSz="93109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sz="quarter" idx="1"/>
          </p:nvPr>
        </p:nvSpPr>
        <p:spPr/>
        <p:txBody>
          <a:bodyPr/>
          <a:lstStyle>
            <a:lvl1pPr eaLnBrk="0" hangingPunct="0">
              <a:defRPr sz="2400">
                <a:solidFill>
                  <a:schemeClr val="tx1"/>
                </a:solidFill>
                <a:latin typeface="Segoe UI" charset="0"/>
                <a:ea typeface="ＭＳ Ｐゴシック"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F7733D6C-4BFC-AD4C-B77E-9F18E9698CDB}" type="datetime1">
              <a:rPr kumimoji="0" lang="en-US" sz="1200" b="0" i="0" u="none" strike="noStrike" kern="0" cap="none" spc="0" normalizeH="0" baseline="0" noProof="0">
                <a:ln>
                  <a:noFill/>
                </a:ln>
                <a:solidFill>
                  <a:prstClr val="black"/>
                </a:solidFill>
                <a:effectLst/>
                <a:uLnTx/>
                <a:uFillTx/>
                <a:latin typeface="Calibri" charset="0"/>
                <a:ea typeface="ＭＳ Ｐゴシック" charset="0"/>
                <a:cs typeface="MS PGothic" charset="0"/>
              </a:rPr>
              <a:pPr marL="0" marR="0" lvl="0" indent="0" defTabSz="914400" eaLnBrk="1" fontAlgn="auto" latinLnBrk="0" hangingPunct="1">
                <a:lnSpc>
                  <a:spcPct val="100000"/>
                </a:lnSpc>
                <a:spcBef>
                  <a:spcPts val="0"/>
                </a:spcBef>
                <a:spcAft>
                  <a:spcPts val="0"/>
                </a:spcAft>
                <a:buClrTx/>
                <a:buSzTx/>
                <a:buFontTx/>
                <a:buNone/>
                <a:tabLst/>
                <a:defRPr/>
              </a:pPr>
              <a:t>4/19/2016</a:t>
            </a:fld>
            <a:endParaRPr kumimoji="0" lang="en-US" sz="1200" b="0" i="0" u="none" strike="noStrike" kern="0" cap="none" spc="0" normalizeH="0" baseline="0" noProof="0">
              <a:ln>
                <a:noFill/>
              </a:ln>
              <a:solidFill>
                <a:prstClr val="black"/>
              </a:solidFill>
              <a:effectLst/>
              <a:uLnTx/>
              <a:uFillTx/>
              <a:latin typeface="Calibri" charset="0"/>
              <a:ea typeface="ＭＳ Ｐゴシック" charset="0"/>
              <a:cs typeface="MS PGothic" charset="0"/>
            </a:endParaRPr>
          </a:p>
        </p:txBody>
      </p:sp>
      <p:sp>
        <p:nvSpPr>
          <p:cNvPr id="7" name="Slide Number Placeholder 6"/>
          <p:cNvSpPr>
            <a:spLocks noGrp="1"/>
          </p:cNvSpPr>
          <p:nvPr>
            <p:ph type="sldNum" sz="quarter" idx="5"/>
          </p:nvPr>
        </p:nvSpPr>
        <p:spPr/>
        <p:txBody>
          <a:bodyPr/>
          <a:lstStyle>
            <a:lvl1pPr eaLnBrk="0" hangingPunct="0">
              <a:defRPr sz="2400">
                <a:solidFill>
                  <a:schemeClr val="tx1"/>
                </a:solidFill>
                <a:latin typeface="Segoe UI" charset="0"/>
                <a:ea typeface="ＭＳ Ｐゴシック"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56730852-60DF-A64A-BAD3-05EA9A4B1A18}" type="slidenum">
              <a:rPr kumimoji="0" lang="en-US" sz="1200" b="0" i="0" u="none" strike="noStrike" kern="0" cap="none" spc="0" normalizeH="0" baseline="0" noProof="0">
                <a:ln>
                  <a:noFill/>
                </a:ln>
                <a:solidFill>
                  <a:prstClr val="black"/>
                </a:solidFill>
                <a:effectLst/>
                <a:uLnTx/>
                <a:uFillTx/>
                <a:latin typeface="Calibri" charset="0"/>
                <a:ea typeface="ＭＳ Ｐゴシック" charset="0"/>
                <a:cs typeface="MS PGothic" charset="0"/>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200" b="0" i="0" u="none" strike="noStrike" kern="0" cap="none" spc="0" normalizeH="0" baseline="0" noProof="0">
              <a:ln>
                <a:noFill/>
              </a:ln>
              <a:solidFill>
                <a:prstClr val="black"/>
              </a:solidFill>
              <a:effectLst/>
              <a:uLnTx/>
              <a:uFillTx/>
              <a:latin typeface="Calibri" charset="0"/>
              <a:ea typeface="ＭＳ Ｐゴシック" charset="0"/>
              <a:cs typeface="MS PGothic" charset="0"/>
            </a:endParaRPr>
          </a:p>
        </p:txBody>
      </p:sp>
    </p:spTree>
    <p:extLst>
      <p:ext uri="{BB962C8B-B14F-4D97-AF65-F5344CB8AC3E}">
        <p14:creationId xmlns:p14="http://schemas.microsoft.com/office/powerpoint/2010/main" val="35415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FE40D-E08A-464F-96D6-CEB0B2DD69BC}"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029320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https://azure.microsoft.com/en-us/blog/microservices-an-application-revolution-powered-by-the-cloud/</a:t>
            </a:r>
          </a:p>
        </p:txBody>
      </p:sp>
      <p:sp>
        <p:nvSpPr>
          <p:cNvPr id="4" name="Slide Number Placeholder 3"/>
          <p:cNvSpPr>
            <a:spLocks noGrp="1"/>
          </p:cNvSpPr>
          <p:nvPr>
            <p:ph type="sldNum" sz="quarter" idx="10"/>
          </p:nvPr>
        </p:nvSpPr>
        <p:spPr/>
        <p:txBody>
          <a:bodyPr/>
          <a:lstStyle/>
          <a:p>
            <a:fld id="{6F150DED-DCA7-4FEB-963B-213043C0BDDE}" type="slidenum">
              <a:rPr lang="en-GB" smtClean="0"/>
              <a:t>11</a:t>
            </a:fld>
            <a:endParaRPr lang="en-GB"/>
          </a:p>
        </p:txBody>
      </p:sp>
    </p:spTree>
    <p:extLst>
      <p:ext uri="{BB962C8B-B14F-4D97-AF65-F5344CB8AC3E}">
        <p14:creationId xmlns:p14="http://schemas.microsoft.com/office/powerpoint/2010/main" val="999289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https://azure.microsoft.com/en-us/blog/microservices-an-application-revolution-powered-by-the-cloud/ </a:t>
            </a:r>
          </a:p>
          <a:p>
            <a:r>
              <a:rPr lang="en-GB" dirty="0"/>
              <a:t>https://azure.microsoft.com/en-gb/services/container-service/</a:t>
            </a:r>
          </a:p>
        </p:txBody>
      </p:sp>
      <p:sp>
        <p:nvSpPr>
          <p:cNvPr id="4" name="Slide Number Placeholder 3"/>
          <p:cNvSpPr>
            <a:spLocks noGrp="1"/>
          </p:cNvSpPr>
          <p:nvPr>
            <p:ph type="sldNum" sz="quarter" idx="10"/>
          </p:nvPr>
        </p:nvSpPr>
        <p:spPr/>
        <p:txBody>
          <a:bodyPr/>
          <a:lstStyle/>
          <a:p>
            <a:fld id="{07161525-A9CC-4458-AAA1-4E62C370325D}" type="slidenum">
              <a:rPr lang="en-GB" smtClean="0"/>
              <a:t>12</a:t>
            </a:fld>
            <a:endParaRPr lang="en-GB"/>
          </a:p>
        </p:txBody>
      </p:sp>
    </p:spTree>
    <p:extLst>
      <p:ext uri="{BB962C8B-B14F-4D97-AF65-F5344CB8AC3E}">
        <p14:creationId xmlns:p14="http://schemas.microsoft.com/office/powerpoint/2010/main" val="3326935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https://blogs.msdn.microsoft.com/webdev/2016/01/19/asp-net-5-is-dead-introducing-asp-net-core-1-0-and-net-core-1-0/</a:t>
            </a:r>
          </a:p>
        </p:txBody>
      </p:sp>
      <p:sp>
        <p:nvSpPr>
          <p:cNvPr id="4" name="Slide Number Placeholder 3"/>
          <p:cNvSpPr>
            <a:spLocks noGrp="1"/>
          </p:cNvSpPr>
          <p:nvPr>
            <p:ph type="sldNum" sz="quarter" idx="10"/>
          </p:nvPr>
        </p:nvSpPr>
        <p:spPr/>
        <p:txBody>
          <a:bodyPr/>
          <a:lstStyle/>
          <a:p>
            <a:fld id="{07161525-A9CC-4458-AAA1-4E62C370325D}" type="slidenum">
              <a:rPr lang="en-GB" smtClean="0"/>
              <a:t>15</a:t>
            </a:fld>
            <a:endParaRPr lang="en-GB"/>
          </a:p>
        </p:txBody>
      </p:sp>
    </p:spTree>
    <p:extLst>
      <p:ext uri="{BB962C8B-B14F-4D97-AF65-F5344CB8AC3E}">
        <p14:creationId xmlns:p14="http://schemas.microsoft.com/office/powerpoint/2010/main" val="7838885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1.xml"/></Relationships>
</file>

<file path=ppt/slideLayouts/_rels/slideLayout15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2.xml"/></Relationships>
</file>

<file path=ppt/slideLayouts/_rels/slideLayout15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4.xml"/></Relationships>
</file>

<file path=ppt/slideLayouts/_rels/slideLayout16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5.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Master" Target="../slideMasters/slideMaster7.xml"/><Relationship Id="rId1" Type="http://schemas.openxmlformats.org/officeDocument/2006/relationships/themeOverride" Target="../theme/themeOverride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xml"/></Relationships>
</file>

<file path=ppt/slideLayouts/_rels/slideLayout16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8.xml"/></Relationships>
</file>

<file path=ppt/slideLayouts/_rels/slideLayout16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tags" Target="../tags/tag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b="-134"/>
          <a:stretch/>
        </p:blipFill>
        <p:spPr>
          <a:xfrm>
            <a:off x="0" y="-8755"/>
            <a:ext cx="12192000" cy="6858973"/>
          </a:xfrm>
          <a:prstGeom prst="rect">
            <a:avLst/>
          </a:prstGeom>
        </p:spPr>
      </p:pic>
      <p:sp>
        <p:nvSpPr>
          <p:cNvPr id="2" name="Rectangle 1"/>
          <p:cNvSpPr/>
          <p:nvPr/>
        </p:nvSpPr>
        <p:spPr bwMode="auto">
          <a:xfrm>
            <a:off x="266063" y="2084186"/>
            <a:ext cx="6278150" cy="349655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48213" y="6042166"/>
            <a:ext cx="1613876" cy="345766"/>
          </a:xfrm>
          <a:prstGeom prst="rect">
            <a:avLst/>
          </a:prstGeom>
        </p:spPr>
      </p:pic>
    </p:spTree>
    <p:extLst>
      <p:ext uri="{BB962C8B-B14F-4D97-AF65-F5344CB8AC3E}">
        <p14:creationId xmlns:p14="http://schemas.microsoft.com/office/powerpoint/2010/main" val="296642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892307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589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388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76311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4527836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26216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59100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1639" y="6061766"/>
            <a:ext cx="1517768" cy="326167"/>
          </a:xfrm>
          <a:prstGeom prst="rect">
            <a:avLst/>
          </a:prstGeom>
        </p:spPr>
      </p:pic>
    </p:spTree>
    <p:extLst>
      <p:ext uri="{BB962C8B-B14F-4D97-AF65-F5344CB8AC3E}">
        <p14:creationId xmlns:p14="http://schemas.microsoft.com/office/powerpoint/2010/main" val="1628912822"/>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391577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solidFill>
                  <a:srgbClr val="92D050"/>
                </a:solidFill>
                <a:latin typeface="+mj-lt"/>
              </a:defRPr>
            </a:lvl1pPr>
          </a:lstStyle>
          <a:p>
            <a:pPr lvl="0"/>
            <a:r>
              <a:rPr lang="en-US" dirty="0"/>
              <a:t>Speaker Name</a:t>
            </a: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b" anchorCtr="0"/>
          <a:lstStyle>
            <a:lvl1pPr>
              <a:defRPr sz="7058" spc="-98"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647400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4161">
                      <a:schemeClr val="bg1"/>
                    </a:gs>
                    <a:gs pos="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3385416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761111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59597522"/>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5620">
                      <a:schemeClr val="bg1"/>
                    </a:gs>
                    <a:gs pos="0">
                      <a:schemeClr val="bg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04489250"/>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5713325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297509173"/>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695246959"/>
      </p:ext>
    </p:extLst>
  </p:cSld>
  <p:clrMapOvr>
    <a:masterClrMapping/>
  </p:clrMapOvr>
  <p:transition advClick="0">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60307624"/>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77039566"/>
      </p:ext>
    </p:extLst>
  </p:cSld>
  <p:clrMapOvr>
    <a:masterClrMapping/>
  </p:clrMapOvr>
  <p:transition advClick="0">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3133920"/>
      </p:ext>
    </p:extLst>
  </p:cSld>
  <p:clrMapOvr>
    <a:masterClrMapping/>
  </p:clrMapOvr>
  <p:transition advClick="0">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97529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073793"/>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9860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03489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8723383"/>
      </p:ext>
    </p:extLst>
  </p:cSld>
  <p:clrMapOvr>
    <a:masterClrMapping/>
  </p:clrMapOvr>
  <p:transition advClick="0">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01136629"/>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797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0138805"/>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48217" y="6437242"/>
            <a:ext cx="3859605" cy="134485"/>
          </a:xfrm>
          <a:prstGeom prst="rect">
            <a:avLst/>
          </a:prstGeom>
        </p:spPr>
        <p:txBody>
          <a:bodyPr/>
          <a:lstStyle/>
          <a:p>
            <a:r>
              <a:rPr lang="en-GB">
                <a:solidFill>
                  <a:srgbClr val="505050"/>
                </a:solidFill>
              </a:rPr>
              <a:t>#UKDXAzure</a:t>
            </a:r>
            <a:endParaRPr dirty="0">
              <a:solidFill>
                <a:srgbClr val="505050"/>
              </a:solidFill>
            </a:endParaRPr>
          </a:p>
        </p:txBody>
      </p:sp>
      <p:sp>
        <p:nvSpPr>
          <p:cNvPr id="5" name="Slide Number Placeholder 4"/>
          <p:cNvSpPr>
            <a:spLocks noGrp="1"/>
          </p:cNvSpPr>
          <p:nvPr>
            <p:ph type="sldNum" sz="quarter" idx="11"/>
          </p:nvPr>
        </p:nvSpPr>
        <p:spPr>
          <a:xfrm>
            <a:off x="11367168" y="6437242"/>
            <a:ext cx="555595" cy="134485"/>
          </a:xfrm>
          <a:prstGeom prst="rect">
            <a:avLst/>
          </a:prstGeom>
        </p:spPr>
        <p:txBody>
          <a:bodyPr/>
          <a:lstStyle/>
          <a:p>
            <a:pPr defTabSz="914523"/>
            <a:fld id="{27258FFF-F925-446B-8502-81C933981705}" type="slidenum">
              <a:rPr lang="en-GB" smtClean="0">
                <a:solidFill>
                  <a:srgbClr val="505050"/>
                </a:solidFill>
              </a:rPr>
              <a:pPr defTabSz="914523"/>
              <a:t>‹#›</a:t>
            </a:fld>
            <a:endParaRPr lang="en-GB" dirty="0">
              <a:solidFill>
                <a:srgbClr val="505050"/>
              </a:solidFill>
            </a:endParaRPr>
          </a:p>
        </p:txBody>
      </p:sp>
    </p:spTree>
    <p:extLst>
      <p:ext uri="{BB962C8B-B14F-4D97-AF65-F5344CB8AC3E}">
        <p14:creationId xmlns:p14="http://schemas.microsoft.com/office/powerpoint/2010/main" val="36185691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Agenda opt 2">
    <p:spTree>
      <p:nvGrpSpPr>
        <p:cNvPr id="1" name=""/>
        <p:cNvGrpSpPr/>
        <p:nvPr/>
      </p:nvGrpSpPr>
      <p:grpSpPr>
        <a:xfrm>
          <a:off x="0" y="0"/>
          <a:ext cx="0" cy="0"/>
          <a:chOff x="0" y="0"/>
          <a:chExt cx="0" cy="0"/>
        </a:xfrm>
      </p:grpSpPr>
      <p:sp>
        <p:nvSpPr>
          <p:cNvPr id="7" name="Title 1"/>
          <p:cNvSpPr>
            <a:spLocks noGrp="1"/>
          </p:cNvSpPr>
          <p:nvPr>
            <p:ph type="ctrTitle"/>
          </p:nvPr>
        </p:nvSpPr>
        <p:spPr>
          <a:xfrm>
            <a:off x="794265" y="1596841"/>
            <a:ext cx="9248036" cy="664798"/>
          </a:xfrm>
          <a:prstGeom prst="rect">
            <a:avLst/>
          </a:prstGeom>
        </p:spPr>
        <p:txBody>
          <a:bodyPr lIns="0" tIns="71428" rIns="142857" bIns="71428" anchor="ctr" anchorCtr="0">
            <a:noAutofit/>
          </a:bodyPr>
          <a:lstStyle>
            <a:lvl1pPr algn="l">
              <a:lnSpc>
                <a:spcPct val="90000"/>
              </a:lnSpc>
              <a:defRPr sz="2699">
                <a:solidFill>
                  <a:schemeClr val="accent3"/>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8" name="Text Placeholder 6"/>
          <p:cNvSpPr>
            <a:spLocks noGrp="1"/>
          </p:cNvSpPr>
          <p:nvPr>
            <p:ph type="body" sz="quarter" idx="10" hasCustomPrompt="1"/>
          </p:nvPr>
        </p:nvSpPr>
        <p:spPr>
          <a:xfrm>
            <a:off x="766902" y="642260"/>
            <a:ext cx="9289080" cy="1378644"/>
          </a:xfrm>
          <a:prstGeom prst="rect">
            <a:avLst/>
          </a:prstGeom>
        </p:spPr>
        <p:txBody>
          <a:bodyPr lIns="0" tIns="71428" rIns="142857" bIns="71428"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6696" b="0" i="0" u="none" strike="noStrike" kern="1200" cap="none" spc="-74" normalizeH="0" baseline="0" noProof="0" dirty="0" smtClean="0">
                <a:ln w="11430"/>
                <a:solidFill>
                  <a:schemeClr val="accent3"/>
                </a:solidFill>
                <a:effectLst/>
                <a:uLnTx/>
                <a:uFillTx/>
                <a:latin typeface="Segoe Light" pitchFamily="34" charset="0"/>
                <a:ea typeface="+mn-ea"/>
                <a:cs typeface="+mn-cs"/>
              </a:defRPr>
            </a:lvl1pPr>
          </a:lstStyle>
          <a:p>
            <a:pPr lvl="0"/>
            <a:r>
              <a:rPr lang="en-US" dirty="0"/>
              <a:t>Agenda</a:t>
            </a:r>
          </a:p>
        </p:txBody>
      </p:sp>
      <p:sp>
        <p:nvSpPr>
          <p:cNvPr id="9" name="Text Placeholder 11"/>
          <p:cNvSpPr>
            <a:spLocks noGrp="1"/>
          </p:cNvSpPr>
          <p:nvPr>
            <p:ph type="body" sz="quarter" idx="11"/>
          </p:nvPr>
        </p:nvSpPr>
        <p:spPr>
          <a:xfrm>
            <a:off x="794267" y="2401295"/>
            <a:ext cx="5471362" cy="1203772"/>
          </a:xfrm>
          <a:prstGeom prst="rect">
            <a:avLst/>
          </a:prstGeom>
        </p:spPr>
        <p:txBody>
          <a:bodyPr lIns="0" tIns="71428" rIns="142857" bIns="71428"/>
          <a:lstStyle>
            <a:lvl1pPr marL="321269" indent="-321269">
              <a:spcBef>
                <a:spcPts val="0"/>
              </a:spcBef>
              <a:buClr>
                <a:schemeClr val="accent1"/>
              </a:buClr>
              <a:buFont typeface="Wingdings" pitchFamily="2" charset="2"/>
              <a:buChar char="§"/>
              <a:defRPr lang="en-US" sz="1899" kern="1200" dirty="0" smtClean="0">
                <a:solidFill>
                  <a:schemeClr val="accent4"/>
                </a:solidFill>
                <a:latin typeface="Segoe UI" pitchFamily="34" charset="0"/>
                <a:ea typeface="Segoe UI" pitchFamily="34" charset="0"/>
                <a:cs typeface="Segoe UI" pitchFamily="34" charset="0"/>
              </a:defRPr>
            </a:lvl1pPr>
            <a:lvl2pPr marL="0" indent="0">
              <a:buFontTx/>
              <a:buNone/>
              <a:defRPr>
                <a:solidFill>
                  <a:schemeClr val="bg1"/>
                </a:solidFill>
                <a:latin typeface="Segoe Light" pitchFamily="34" charset="0"/>
              </a:defRPr>
            </a:lvl2pPr>
            <a:lvl3pPr marL="0" indent="0">
              <a:buFontTx/>
              <a:buNone/>
              <a:defRPr>
                <a:solidFill>
                  <a:schemeClr val="bg1"/>
                </a:solidFill>
                <a:latin typeface="Segoe Light" pitchFamily="34" charset="0"/>
              </a:defRPr>
            </a:lvl3pPr>
            <a:lvl4pPr marL="0" indent="0">
              <a:buFontTx/>
              <a:buNone/>
              <a:defRPr>
                <a:solidFill>
                  <a:schemeClr val="bg1"/>
                </a:solidFill>
                <a:latin typeface="Segoe Light" pitchFamily="34" charset="0"/>
              </a:defRPr>
            </a:lvl4pPr>
            <a:lvl5pPr marL="0" indent="0">
              <a:buFontTx/>
              <a:buNone/>
              <a:defRPr>
                <a:solidFill>
                  <a:schemeClr val="bg1"/>
                </a:solidFill>
                <a:latin typeface="Segoe Light" pitchFamily="34" charset="0"/>
              </a:defRPr>
            </a:lvl5pPr>
          </a:lstStyle>
          <a:p>
            <a:pPr lvl="0"/>
            <a:r>
              <a:rPr lang="en-US"/>
              <a:t>Click to edit Master text styles</a:t>
            </a:r>
          </a:p>
          <a:p>
            <a:pPr lvl="1"/>
            <a:r>
              <a:rPr lang="en-US"/>
              <a:t>Second level</a:t>
            </a:r>
          </a:p>
          <a:p>
            <a:pPr lvl="2"/>
            <a:r>
              <a:rPr lang="en-US"/>
              <a:t>Third level</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299" y="6393359"/>
            <a:ext cx="1543575" cy="511014"/>
          </a:xfrm>
          <a:prstGeom prst="rect">
            <a:avLst/>
          </a:prstGeom>
        </p:spPr>
      </p:pic>
    </p:spTree>
    <p:extLst>
      <p:ext uri="{BB962C8B-B14F-4D97-AF65-F5344CB8AC3E}">
        <p14:creationId xmlns:p14="http://schemas.microsoft.com/office/powerpoint/2010/main" val="27255315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Tree>
    <p:extLst>
      <p:ext uri="{BB962C8B-B14F-4D97-AF65-F5344CB8AC3E}">
        <p14:creationId xmlns:p14="http://schemas.microsoft.com/office/powerpoint/2010/main" val="259787617"/>
      </p:ext>
    </p:extLst>
  </p:cSld>
  <p:clrMapOvr>
    <a:masterClrMapping/>
  </p:clrMapOvr>
  <p:transition advClick="0">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602129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61"/>
            <a:ext cx="3859607" cy="134483"/>
          </a:xfrm>
          <a:prstGeom prst="rect">
            <a:avLst/>
          </a:prstGeom>
        </p:spPr>
        <p:txBody>
          <a:bodyPr/>
          <a:lstStyle>
            <a:lvl1pPr>
              <a:defRPr>
                <a:solidFill>
                  <a:schemeClr val="tx2"/>
                </a:solidFill>
              </a:defRPr>
            </a:lvl1pPr>
          </a:lstStyle>
          <a:p>
            <a:pPr defTabSz="914192"/>
            <a:r>
              <a:rPr lang="en-US">
                <a:solidFill>
                  <a:srgbClr val="505050"/>
                </a:solidFill>
              </a:rPr>
              <a:t>#UKDXAzure</a:t>
            </a:r>
            <a:endParaRPr lang="en-US" dirty="0">
              <a:solidFill>
                <a:srgbClr val="505050"/>
              </a:solidFill>
            </a:endParaRPr>
          </a:p>
        </p:txBody>
      </p:sp>
      <p:sp>
        <p:nvSpPr>
          <p:cNvPr id="6" name="Slide Number Placeholder 5"/>
          <p:cNvSpPr>
            <a:spLocks noGrp="1"/>
          </p:cNvSpPr>
          <p:nvPr>
            <p:ph type="sldNum" sz="quarter" idx="12"/>
          </p:nvPr>
        </p:nvSpPr>
        <p:spPr>
          <a:xfrm>
            <a:off x="11367180" y="6437261"/>
            <a:ext cx="555596" cy="134483"/>
          </a:xfrm>
          <a:prstGeom prst="rect">
            <a:avLst/>
          </a:prstGeom>
        </p:spPr>
        <p:txBody>
          <a:bodyPr/>
          <a:lstStyle>
            <a:lvl1pPr>
              <a:defRPr>
                <a:solidFill>
                  <a:schemeClr val="tx2"/>
                </a:solidFill>
              </a:defRPr>
            </a:lvl1pPr>
          </a:lstStyle>
          <a:p>
            <a:pPr defTabSz="914192"/>
            <a:fld id="{27258FFF-F925-446B-8502-81C933981705}" type="slidenum">
              <a:rPr lang="en-US" smtClean="0">
                <a:solidFill>
                  <a:srgbClr val="505050"/>
                </a:solidFill>
              </a:rPr>
              <a:pPr defTabSz="914192"/>
              <a:t>‹#›</a:t>
            </a:fld>
            <a:endParaRPr lang="en-US" dirty="0">
              <a:solidFill>
                <a:srgbClr val="505050"/>
              </a:solidFill>
            </a:endParaRPr>
          </a:p>
        </p:txBody>
      </p:sp>
      <p:sp>
        <p:nvSpPr>
          <p:cNvPr id="7" name="Text Placeholder 4"/>
          <p:cNvSpPr>
            <a:spLocks noGrp="1"/>
          </p:cNvSpPr>
          <p:nvPr>
            <p:ph type="body" sz="quarter" idx="13"/>
          </p:nvPr>
        </p:nvSpPr>
        <p:spPr>
          <a:xfrm>
            <a:off x="269240" y="361911"/>
            <a:ext cx="10757098" cy="1004683"/>
          </a:xfrm>
          <a:prstGeom prst="rect">
            <a:avLst/>
          </a:prstGeom>
        </p:spPr>
        <p:txBody>
          <a:bodyPr lIns="146304" tIns="91440" rIns="146304" bIns="91440">
            <a:noAutofit/>
          </a:bodyPr>
          <a:lstStyle>
            <a:lvl1pPr marL="0" indent="0">
              <a:lnSpc>
                <a:spcPct val="90000"/>
              </a:lnSpc>
              <a:spcBef>
                <a:spcPts val="1058"/>
              </a:spcBef>
              <a:spcAft>
                <a:spcPts val="2117"/>
              </a:spcAft>
              <a:buFontTx/>
              <a:buNone/>
              <a:defRPr lang="en-US" sz="4318" b="0" i="0" kern="1200" spc="0" baseline="0" dirty="0" smtClean="0">
                <a:solidFill>
                  <a:schemeClr val="tx2"/>
                </a:solidFill>
                <a:latin typeface="+mj-lt"/>
                <a:ea typeface="+mn-ea"/>
                <a:cs typeface="+mn-cs"/>
              </a:defRPr>
            </a:lvl1pPr>
          </a:lstStyle>
          <a:p>
            <a:pPr marL="0" marR="0" lvl="0" indent="0" algn="l" defTabSz="822696" rtl="0" eaLnBrk="1" fontAlgn="auto" latinLnBrk="0" hangingPunct="1">
              <a:lnSpc>
                <a:spcPct val="90000"/>
              </a:lnSpc>
              <a:spcBef>
                <a:spcPts val="1058"/>
              </a:spcBef>
              <a:spcAft>
                <a:spcPts val="2117"/>
              </a:spcAft>
              <a:buClrTx/>
              <a:buSzPct val="90000"/>
              <a:buFontTx/>
              <a:buNone/>
              <a:tabLst/>
            </a:pPr>
            <a:r>
              <a:rPr lang="en-US" dirty="0"/>
              <a:t>Click to edit Master text styles</a:t>
            </a:r>
          </a:p>
        </p:txBody>
      </p:sp>
    </p:spTree>
    <p:extLst>
      <p:ext uri="{BB962C8B-B14F-4D97-AF65-F5344CB8AC3E}">
        <p14:creationId xmlns:p14="http://schemas.microsoft.com/office/powerpoint/2010/main" val="3970876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067743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34815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a:xfrm>
            <a:off x="11430008" y="6477875"/>
            <a:ext cx="761999" cy="380126"/>
          </a:xfrm>
          <a:prstGeom prst="rect">
            <a:avLst/>
          </a:prstGeom>
        </p:spPr>
        <p:txBody>
          <a:bodyPr/>
          <a:lstStyle/>
          <a:p>
            <a:pPr>
              <a:lnSpc>
                <a:spcPct val="90000"/>
              </a:lnSpc>
            </a:pPr>
            <a:fld id="{1BC86A1F-E589-44B2-A543-2EC98F5547A7}" type="slidenum">
              <a:rPr lang="en-US" smtClean="0">
                <a:solidFill>
                  <a:srgbClr val="505050"/>
                </a:solidFill>
              </a:rPr>
              <a:pPr>
                <a:lnSpc>
                  <a:spcPct val="90000"/>
                </a:lnSpc>
              </a:pPr>
              <a:t>‹#›</a:t>
            </a:fld>
            <a:endParaRPr lang="en-US" dirty="0">
              <a:solidFill>
                <a:srgbClr val="505050"/>
              </a:solidFill>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36295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0" y="6477873"/>
            <a:ext cx="8381999" cy="380127"/>
          </a:xfrm>
          <a:prstGeom prst="rect">
            <a:avLst/>
          </a:prstGeom>
        </p:spPr>
        <p:txBody>
          <a:bodyPr/>
          <a:lstStyle/>
          <a:p>
            <a:r>
              <a:rPr lang="en-US">
                <a:solidFill>
                  <a:srgbClr val="505050"/>
                </a:solidFill>
              </a:rPr>
              <a:t>#UKDXAzure</a:t>
            </a:r>
            <a:endParaRPr lang="en-US" dirty="0">
              <a:solidFill>
                <a:srgbClr val="505050"/>
              </a:solidFill>
            </a:endParaRPr>
          </a:p>
        </p:txBody>
      </p:sp>
      <p:sp>
        <p:nvSpPr>
          <p:cNvPr id="5" name="Slide Number Placeholder 4"/>
          <p:cNvSpPr>
            <a:spLocks noGrp="1"/>
          </p:cNvSpPr>
          <p:nvPr>
            <p:ph type="sldNum" sz="quarter" idx="12"/>
          </p:nvPr>
        </p:nvSpPr>
        <p:spPr>
          <a:xfrm>
            <a:off x="11430001" y="6478587"/>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573604"/>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Tree>
    <p:extLst>
      <p:ext uri="{BB962C8B-B14F-4D97-AF65-F5344CB8AC3E}">
        <p14:creationId xmlns:p14="http://schemas.microsoft.com/office/powerpoint/2010/main" val="2762650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Rectangle 5"/>
          <p:cNvSpPr/>
          <p:nvPr userDrawn="1"/>
        </p:nvSpPr>
        <p:spPr bwMode="auto">
          <a:xfrm>
            <a:off x="269239" y="291073"/>
            <a:ext cx="6276530"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59" tIns="143407" rIns="179259" bIns="143407"/>
          <a:lstStyle/>
          <a:p>
            <a:pPr algn="ctr" defTabSz="913938"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38" y="552661"/>
            <a:ext cx="1229472" cy="262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375953" y="1413025"/>
            <a:ext cx="6171371" cy="2488894"/>
          </a:xfrm>
        </p:spPr>
        <p:txBody>
          <a:bodyPr/>
          <a:lstStyle>
            <a:lvl1pPr>
              <a:defRPr sz="5881" baseline="0">
                <a:solidFill>
                  <a:schemeClr val="bg1"/>
                </a:solidFill>
              </a:defRPr>
            </a:lvl1pPr>
          </a:lstStyle>
          <a:p>
            <a:r>
              <a:rPr lang="en-US"/>
              <a:t>Click to edit Master title style</a:t>
            </a:r>
            <a:endParaRPr lang="en-US" dirty="0"/>
          </a:p>
        </p:txBody>
      </p:sp>
      <p:sp>
        <p:nvSpPr>
          <p:cNvPr id="19" name="Subtitle 2"/>
          <p:cNvSpPr>
            <a:spLocks noGrp="1"/>
          </p:cNvSpPr>
          <p:nvPr>
            <p:ph type="subTitle" idx="1"/>
          </p:nvPr>
        </p:nvSpPr>
        <p:spPr>
          <a:xfrm>
            <a:off x="375958" y="5296816"/>
            <a:ext cx="5720046" cy="607067"/>
          </a:xfrm>
        </p:spPr>
        <p:txBody>
          <a:bodyPr anchor="ctr"/>
          <a:lstStyle>
            <a:lvl1pPr marL="0" indent="0" algn="l">
              <a:lnSpc>
                <a:spcPct val="100000"/>
              </a:lnSpc>
              <a:spcBef>
                <a:spcPts val="0"/>
              </a:spcBef>
              <a:buNone/>
              <a:defRPr sz="1567">
                <a:solidFill>
                  <a:schemeClr val="bg1"/>
                </a:solidFill>
                <a:latin typeface="+mj-lt"/>
              </a:defRPr>
            </a:lvl1pPr>
            <a:lvl2pPr marL="448112" indent="0" algn="ctr">
              <a:buNone/>
              <a:defRPr>
                <a:solidFill>
                  <a:schemeClr val="tx1">
                    <a:tint val="75000"/>
                  </a:schemeClr>
                </a:solidFill>
              </a:defRPr>
            </a:lvl2pPr>
            <a:lvl3pPr marL="896225" indent="0" algn="ctr">
              <a:buNone/>
              <a:defRPr>
                <a:solidFill>
                  <a:schemeClr val="tx1">
                    <a:tint val="75000"/>
                  </a:schemeClr>
                </a:solidFill>
              </a:defRPr>
            </a:lvl3pPr>
            <a:lvl4pPr marL="1344336" indent="0" algn="ctr">
              <a:buNone/>
              <a:defRPr>
                <a:solidFill>
                  <a:schemeClr val="tx1">
                    <a:tint val="75000"/>
                  </a:schemeClr>
                </a:solidFill>
              </a:defRPr>
            </a:lvl4pPr>
            <a:lvl5pPr marL="1792450" indent="0" algn="ctr">
              <a:buNone/>
              <a:defRPr>
                <a:solidFill>
                  <a:schemeClr val="tx1">
                    <a:tint val="75000"/>
                  </a:schemeClr>
                </a:solidFill>
              </a:defRPr>
            </a:lvl5pPr>
            <a:lvl6pPr marL="2240563" indent="0" algn="ctr">
              <a:buNone/>
              <a:defRPr>
                <a:solidFill>
                  <a:schemeClr val="tx1">
                    <a:tint val="75000"/>
                  </a:schemeClr>
                </a:solidFill>
              </a:defRPr>
            </a:lvl6pPr>
            <a:lvl7pPr marL="2688675" indent="0" algn="ctr">
              <a:buNone/>
              <a:defRPr>
                <a:solidFill>
                  <a:schemeClr val="tx1">
                    <a:tint val="75000"/>
                  </a:schemeClr>
                </a:solidFill>
              </a:defRPr>
            </a:lvl7pPr>
            <a:lvl8pPr marL="3136786" indent="0" algn="ctr">
              <a:buNone/>
              <a:defRPr>
                <a:solidFill>
                  <a:schemeClr val="tx1">
                    <a:tint val="75000"/>
                  </a:schemeClr>
                </a:solidFill>
              </a:defRPr>
            </a:lvl8pPr>
            <a:lvl9pPr marL="358489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989539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9" y="0"/>
            <a:ext cx="12206318" cy="6873565"/>
          </a:xfrm>
          <a:prstGeom prst="rect">
            <a:avLst/>
          </a:prstGeom>
        </p:spPr>
      </p:pic>
    </p:spTree>
    <p:extLst>
      <p:ext uri="{BB962C8B-B14F-4D97-AF65-F5344CB8AC3E}">
        <p14:creationId xmlns:p14="http://schemas.microsoft.com/office/powerpoint/2010/main" val="4873796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lang="en-GB"/>
              <a:t>#UKDXAzure</a:t>
            </a:r>
            <a:endParaRP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9895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lang="en-GB"/>
              <a:t>#UKDXAzure</a:t>
            </a:r>
            <a:endParaRP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36220752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481884449"/>
      </p:ext>
    </p:extLst>
  </p:cSld>
  <p:clrMapOvr>
    <a:masterClrMapping/>
  </p:clrMapOvr>
  <p:transition spd="med">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409347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713065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3"/>
            <a:ext cx="9859116" cy="995838"/>
          </a:xfrm>
          <a:noFill/>
        </p:spPr>
        <p:txBody>
          <a:bodyPr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9"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4"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9" y="4207040"/>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911656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69679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lang="en-US"/>
              <a:t>#UKDXAzure</a:t>
            </a:r>
            <a:endParaRPr lang="en-US" dirty="0"/>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215001542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a:defRPr/>
            </a:pPr>
            <a:r>
              <a:rPr lang="en-US"/>
              <a:t>#UKDXAzure</a:t>
            </a:r>
          </a:p>
        </p:txBody>
      </p:sp>
      <p:sp>
        <p:nvSpPr>
          <p:cNvPr id="4" name="Slide Number Placeholder 3"/>
          <p:cNvSpPr>
            <a:spLocks noGrp="1"/>
          </p:cNvSpPr>
          <p:nvPr>
            <p:ph type="sldNum" sz="quarter" idx="11"/>
          </p:nvPr>
        </p:nvSpPr>
        <p:spPr/>
        <p:txBody>
          <a:bodyPr/>
          <a:lstStyle/>
          <a:p>
            <a:pPr defTabSz="913341" fontAlgn="base">
              <a:spcBef>
                <a:spcPct val="0"/>
              </a:spcBef>
              <a:spcAft>
                <a:spcPct val="0"/>
              </a:spcAft>
            </a:pPr>
            <a:fld id="{83758903-653A-7442-ACA2-36E6579F0BEB}" type="slidenum">
              <a:rPr lang="en-US" smtClean="0">
                <a:ea typeface="ＭＳ Ｐゴシック" charset="0"/>
              </a:rPr>
              <a:pPr defTabSz="913341" fontAlgn="base">
                <a:spcBef>
                  <a:spcPct val="0"/>
                </a:spcBef>
                <a:spcAft>
                  <a:spcPct val="0"/>
                </a:spcAft>
              </a:pPr>
              <a:t>‹#›</a:t>
            </a:fld>
            <a:endParaRPr lang="en-US">
              <a:ea typeface="ＭＳ Ｐゴシック" charset="0"/>
            </a:endParaRPr>
          </a:p>
        </p:txBody>
      </p:sp>
      <p:sp>
        <p:nvSpPr>
          <p:cNvPr id="6" name="Content Placeholder 5"/>
          <p:cNvSpPr>
            <a:spLocks noGrp="1"/>
          </p:cNvSpPr>
          <p:nvPr>
            <p:ph sz="quarter" idx="12"/>
          </p:nvPr>
        </p:nvSpPr>
        <p:spPr>
          <a:xfrm>
            <a:off x="269239" y="1295020"/>
            <a:ext cx="11653523" cy="49574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294114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 y="1"/>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4" y="6171617"/>
            <a:ext cx="448212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algn="r" defTabSz="913675"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4" y="5471929"/>
            <a:ext cx="3227129" cy="687975"/>
          </a:xfrm>
          <a:prstGeom prst="rect">
            <a:avLst/>
          </a:prstGeom>
        </p:spPr>
      </p:pic>
    </p:spTree>
    <p:extLst>
      <p:ext uri="{BB962C8B-B14F-4D97-AF65-F5344CB8AC3E}">
        <p14:creationId xmlns:p14="http://schemas.microsoft.com/office/powerpoint/2010/main" val="36483207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3230993567"/>
      </p:ext>
    </p:extLst>
  </p:cSld>
  <p:clrMapOvr>
    <a:masterClrMapping/>
  </p:clrMapOvr>
  <p:transition spd="slow">
    <p:push/>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350167" y="400024"/>
            <a:ext cx="1476922" cy="31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3920335"/>
      </p:ext>
    </p:extLst>
  </p:cSld>
  <p:clrMapOvr>
    <a:masterClrMapping/>
  </p:clrMapOvr>
  <p:transition spd="med">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8"/>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2" y="2075840"/>
            <a:ext cx="8067760" cy="1793104"/>
          </a:xfrm>
          <a:noFill/>
        </p:spPr>
        <p:txBody>
          <a:bodyPr anchorCtr="0"/>
          <a:lstStyle>
            <a:lvl1pPr>
              <a:defRPr sz="5294" spc="-98" baseline="0">
                <a:gradFill>
                  <a:gsLst>
                    <a:gs pos="3333">
                      <a:schemeClr val="tx2"/>
                    </a:gs>
                    <a:gs pos="39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300064"/>
      </p:ext>
    </p:extLst>
  </p:cSld>
  <p:clrMapOvr>
    <a:masterClrMapping/>
  </p:clrMapOvr>
  <p:transition spd="slow"/>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942808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8333">
                      <a:schemeClr val="bg1"/>
                    </a:gs>
                    <a:gs pos="90000">
                      <a:schemeClr val="bg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8333">
                      <a:schemeClr val="bg1"/>
                    </a:gs>
                    <a:gs pos="90000">
                      <a:schemeClr val="bg1"/>
                    </a:gs>
                  </a:gsLst>
                  <a:lin ang="5400000" scaled="0"/>
                </a:gradFill>
              </a:defRPr>
            </a:lvl1pPr>
            <a:lvl2pPr marL="0" indent="0">
              <a:buFontTx/>
              <a:buNone/>
              <a:defRPr sz="1961">
                <a:gradFill>
                  <a:gsLst>
                    <a:gs pos="8333">
                      <a:schemeClr val="bg1"/>
                    </a:gs>
                    <a:gs pos="90000">
                      <a:schemeClr val="bg1"/>
                    </a:gs>
                  </a:gsLst>
                  <a:lin ang="5400000" scaled="0"/>
                </a:gradFill>
              </a:defRPr>
            </a:lvl2pPr>
            <a:lvl3pPr marL="224097" indent="0">
              <a:buNone/>
              <a:defRPr>
                <a:gradFill>
                  <a:gsLst>
                    <a:gs pos="8333">
                      <a:schemeClr val="bg1"/>
                    </a:gs>
                    <a:gs pos="90000">
                      <a:schemeClr val="bg1"/>
                    </a:gs>
                  </a:gsLst>
                  <a:lin ang="5400000" scaled="0"/>
                </a:gradFill>
              </a:defRPr>
            </a:lvl3pPr>
            <a:lvl4pPr marL="448193" indent="0">
              <a:buNone/>
              <a:defRPr>
                <a:gradFill>
                  <a:gsLst>
                    <a:gs pos="8333">
                      <a:schemeClr val="bg1"/>
                    </a:gs>
                    <a:gs pos="90000">
                      <a:schemeClr val="bg1"/>
                    </a:gs>
                  </a:gsLst>
                  <a:lin ang="5400000" scaled="0"/>
                </a:gradFill>
              </a:defRPr>
            </a:lvl4pPr>
            <a:lvl5pPr marL="672290" indent="0">
              <a:buNone/>
              <a:defRPr>
                <a:gradFill>
                  <a:gsLst>
                    <a:gs pos="8333">
                      <a:schemeClr val="bg1"/>
                    </a:gs>
                    <a:gs pos="90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269981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404165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165320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5657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38655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237680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806874"/>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276110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174477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61167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8333">
                      <a:schemeClr val="bg1"/>
                    </a:gs>
                    <a:gs pos="9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73536111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697988"/>
          </a:xfrm>
          <a:noFill/>
        </p:spPr>
        <p:txBody>
          <a:bodyPr anchorCtr="0"/>
          <a:lstStyle>
            <a:lvl1pPr>
              <a:defRPr sz="7058"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086445018"/>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697988"/>
          </a:xfrm>
          <a:noFill/>
        </p:spPr>
        <p:txBody>
          <a:bodyPr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93913725"/>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39322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47981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390948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20267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78D7"/>
        </a:solidFill>
        <a:effectLst/>
      </p:bgPr>
    </p:bg>
    <p:spTree>
      <p:nvGrpSpPr>
        <p:cNvPr id="1" name=""/>
        <p:cNvGrpSpPr/>
        <p:nvPr/>
      </p:nvGrpSpPr>
      <p:grpSpPr>
        <a:xfrm>
          <a:off x="0" y="0"/>
          <a:ext cx="0" cy="0"/>
          <a:chOff x="0" y="0"/>
          <a:chExt cx="0" cy="0"/>
        </a:xfrm>
      </p:grpSpPr>
      <p:pic>
        <p:nvPicPr>
          <p:cNvPr id="21" name="Picture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hasCustomPrompt="1"/>
          </p:nvPr>
        </p:nvSpPr>
        <p:spPr>
          <a:xfrm>
            <a:off x="269239" y="257692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427246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67683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6861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7278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602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4422329"/>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lIns="179285" tIns="143428" rIns="179285" bIns="143428">
            <a:spAutoFit/>
          </a:bodyPr>
          <a:lstStyle/>
          <a:p>
            <a:pPr defTabSz="913924" eaLnBrk="0" hangingPunct="0">
              <a:defRPr/>
            </a:pPr>
            <a:r>
              <a:rPr lang="en-US" sz="686" dirty="0">
                <a:gradFill>
                  <a:gsLst>
                    <a:gs pos="0">
                      <a:srgbClr val="505050"/>
                    </a:gs>
                    <a:gs pos="100000">
                      <a:srgbClr val="505050"/>
                    </a:gs>
                  </a:gsLst>
                  <a:lin ang="5400000" scaled="0"/>
                </a:gradFill>
                <a:ea typeface="MS PGothic" panose="020B0600070205080204" pitchFamily="34" charset="-128"/>
                <a:cs typeface="Segoe UI" pitchFamily="34" charset="0"/>
              </a:rPr>
              <a:t>© 2015 Microsoft Corporation. All rights reserved. </a:t>
            </a:r>
          </a:p>
        </p:txBody>
      </p:sp>
      <p:pic>
        <p:nvPicPr>
          <p:cNvPr id="3"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7570977"/>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9265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4467073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20339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308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168" y="6040834"/>
            <a:ext cx="1613565" cy="346755"/>
          </a:xfrm>
          <a:prstGeom prst="rect">
            <a:avLst/>
          </a:prstGeom>
        </p:spPr>
      </p:pic>
    </p:spTree>
    <p:extLst>
      <p:ext uri="{BB962C8B-B14F-4D97-AF65-F5344CB8AC3E}">
        <p14:creationId xmlns:p14="http://schemas.microsoft.com/office/powerpoint/2010/main" val="31093400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088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547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941946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30093670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46335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3064722198"/>
      </p:ext>
    </p:extLst>
  </p:cSld>
  <p:clrMapOvr>
    <a:masterClrMapping/>
  </p:clrMapOvr>
  <p:transition spd="slow">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31942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b="-134"/>
          <a:stretch/>
        </p:blipFill>
        <p:spPr>
          <a:xfrm>
            <a:off x="0" y="-8755"/>
            <a:ext cx="12192000" cy="6858973"/>
          </a:xfrm>
          <a:prstGeom prst="rect">
            <a:avLst/>
          </a:prstGeom>
        </p:spPr>
      </p:pic>
      <p:sp>
        <p:nvSpPr>
          <p:cNvPr id="2" name="Rectangle 1"/>
          <p:cNvSpPr/>
          <p:nvPr/>
        </p:nvSpPr>
        <p:spPr bwMode="auto">
          <a:xfrm>
            <a:off x="266063" y="2084186"/>
            <a:ext cx="6278150" cy="3496553"/>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48213" y="6042166"/>
            <a:ext cx="1613876" cy="345766"/>
          </a:xfrm>
          <a:prstGeom prst="rect">
            <a:avLst/>
          </a:prstGeom>
        </p:spPr>
      </p:pic>
    </p:spTree>
    <p:extLst>
      <p:ext uri="{BB962C8B-B14F-4D97-AF65-F5344CB8AC3E}">
        <p14:creationId xmlns:p14="http://schemas.microsoft.com/office/powerpoint/2010/main" val="388050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8213" y="6042166"/>
            <a:ext cx="1613876" cy="345766"/>
          </a:xfrm>
          <a:prstGeom prst="rect">
            <a:avLst/>
          </a:prstGeom>
        </p:spPr>
      </p:pic>
    </p:spTree>
    <p:extLst>
      <p:ext uri="{BB962C8B-B14F-4D97-AF65-F5344CB8AC3E}">
        <p14:creationId xmlns:p14="http://schemas.microsoft.com/office/powerpoint/2010/main" val="15276206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16611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a:xfrm>
            <a:off x="10450287" y="6488668"/>
            <a:ext cx="1741714" cy="369332"/>
          </a:xfrm>
          <a:prstGeom prst="rect">
            <a:avLst/>
          </a:prstGeom>
        </p:spPr>
        <p:txBody>
          <a:bodyPr wrap="square">
            <a:spAutoFit/>
          </a:bodyPr>
          <a:lstStyle/>
          <a:p>
            <a:r>
              <a:rPr lang="en-GB" dirty="0"/>
              <a:t>#</a:t>
            </a:r>
            <a:r>
              <a:rPr lang="en-GB" dirty="0" err="1"/>
              <a:t>UKDXAzure</a:t>
            </a:r>
            <a:endParaRPr lang="en-GB" dirty="0"/>
          </a:p>
        </p:txBody>
      </p:sp>
    </p:spTree>
    <p:extLst>
      <p:ext uri="{BB962C8B-B14F-4D97-AF65-F5344CB8AC3E}">
        <p14:creationId xmlns:p14="http://schemas.microsoft.com/office/powerpoint/2010/main" val="11825132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07525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132623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10343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089971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51851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700469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912898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139206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841475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7675068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405397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142891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7828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94879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884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11676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18372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41739622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7499977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4156498358"/>
      </p:ext>
    </p:extLst>
  </p:cSld>
  <p:clrMapOvr>
    <a:masterClrMapping/>
  </p:clrMapOvr>
  <p:transition spd="slow">
    <p:push/>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9970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661158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150559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2203050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293275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794297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564372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4815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3074979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422944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949726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0301981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295677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627785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198970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229456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713581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03915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4408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65491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53290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381334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4272434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276054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034534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algn="l" defTabSz="932293" fontAlgn="base">
              <a:spcBef>
                <a:spcPct val="0"/>
              </a:spcBef>
              <a:spcAft>
                <a:spcPct val="0"/>
              </a:spcAft>
            </a:pPr>
            <a:r>
              <a:rPr lang="en-US" sz="1500">
                <a:gradFill flip="none" rotWithShape="1">
                  <a:gsLst>
                    <a:gs pos="5417">
                      <a:srgbClr val="FFFFFF"/>
                    </a:gs>
                    <a:gs pos="100000">
                      <a:srgbClr val="FFFFFF"/>
                    </a:gs>
                  </a:gsLst>
                  <a:lin ang="5400000" scaled="0"/>
                  <a:tileRect/>
                </a:gradFill>
              </a:rPr>
              <a:t>Text</a:t>
            </a:r>
            <a:endParaRPr lang="en-US" sz="1500" dirty="0">
              <a:gradFill flip="none" rotWithShape="1">
                <a:gsLst>
                  <a:gs pos="5417">
                    <a:srgbClr val="FFFFFF"/>
                  </a:gs>
                  <a:gs pos="100000">
                    <a:srgbClr val="FFFFFF"/>
                  </a:gs>
                </a:gsLst>
                <a:lin ang="5400000" scaled="0"/>
                <a:tileRect/>
              </a:gradFill>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algn="l" defTabSz="932293" fontAlgn="base">
              <a:spcBef>
                <a:spcPct val="0"/>
              </a:spcBef>
              <a:spcAft>
                <a:spcPct val="0"/>
              </a:spcAft>
            </a:pPr>
            <a:r>
              <a:rPr lang="en-US" sz="1500">
                <a:gradFill flip="none" rotWithShape="1">
                  <a:gsLst>
                    <a:gs pos="5417">
                      <a:srgbClr val="FFFFFF"/>
                    </a:gs>
                    <a:gs pos="100000">
                      <a:srgbClr val="FFFFFF"/>
                    </a:gs>
                  </a:gsLst>
                  <a:lin ang="5400000" scaled="0"/>
                  <a:tileRect/>
                </a:gradFill>
              </a:rPr>
              <a:t>Text</a:t>
            </a:r>
            <a:endParaRPr lang="en-US" sz="1500" dirty="0">
              <a:gradFill flip="none" rotWithShape="1">
                <a:gsLst>
                  <a:gs pos="5417">
                    <a:srgbClr val="FFFFFF"/>
                  </a:gs>
                  <a:gs pos="100000">
                    <a:srgbClr val="FFFFFF"/>
                  </a:gs>
                </a:gsLst>
                <a:lin ang="5400000" scaled="0"/>
                <a:tileRect/>
              </a:gradFill>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65236"/>
          </a:xfrm>
        </p:spPr>
        <p:txBody>
          <a:bodyPr/>
          <a:lstStyle>
            <a:lvl1pPr marL="0" indent="0">
              <a:buFontTx/>
              <a:buNone/>
              <a:defRPr sz="3600">
                <a:solidFill>
                  <a:srgbClr val="00BCF2"/>
                </a:solidFill>
              </a:defRPr>
            </a:lvl1pPr>
            <a:lvl2pPr marL="0" indent="0">
              <a:buFontTx/>
              <a:buNone/>
              <a:defRPr sz="1800">
                <a:solidFill>
                  <a:schemeClr val="bg1">
                    <a:lumMod val="85000"/>
                  </a:schemeClr>
                </a:solidFill>
              </a:defRPr>
            </a:lvl2pPr>
            <a:lvl3pPr marL="0" indent="0">
              <a:buFontTx/>
              <a:buNone/>
              <a:defRPr sz="1600">
                <a:solidFill>
                  <a:schemeClr val="bg1">
                    <a:lumMod val="85000"/>
                  </a:schemeClr>
                </a:solidFill>
              </a:defRPr>
            </a:lvl3pPr>
            <a:lvl4pPr marL="0" indent="0">
              <a:buFontTx/>
              <a:buNone/>
              <a:defRPr sz="1400">
                <a:solidFill>
                  <a:schemeClr val="bg1">
                    <a:lumMod val="85000"/>
                  </a:schemeClr>
                </a:solidFill>
              </a:defRPr>
            </a:lvl4pPr>
            <a:lvl5pPr marL="0" indent="0">
              <a:buFontTx/>
              <a:buNone/>
              <a:defRPr sz="14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4808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6203171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4">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269239" y="6558796"/>
            <a:ext cx="3859607" cy="134483"/>
          </a:xfrm>
          <a:prstGeom prst="rect">
            <a:avLst/>
          </a:prstGeom>
        </p:spPr>
        <p:txBody>
          <a:bodyPr/>
          <a:lstStyle>
            <a:lvl1pPr fontAlgn="base">
              <a:spcBef>
                <a:spcPct val="0"/>
              </a:spcBef>
              <a:spcAft>
                <a:spcPct val="0"/>
              </a:spcAft>
              <a:defRPr dirty="0" smtClean="0">
                <a:solidFill>
                  <a:srgbClr val="505050"/>
                </a:solidFill>
              </a:defRPr>
            </a:lvl1pPr>
          </a:lstStyle>
          <a:p>
            <a:pPr defTabSz="914049">
              <a:defRPr/>
            </a:pPr>
            <a:r>
              <a:rPr lang="en-US" sz="1765"/>
              <a:t>#UKDXAzure</a:t>
            </a:r>
          </a:p>
        </p:txBody>
      </p:sp>
      <p:sp>
        <p:nvSpPr>
          <p:cNvPr id="5" name="Slide Number Placeholder 3"/>
          <p:cNvSpPr>
            <a:spLocks noGrp="1"/>
          </p:cNvSpPr>
          <p:nvPr>
            <p:ph type="sldNum" sz="quarter" idx="15"/>
          </p:nvPr>
        </p:nvSpPr>
        <p:spPr>
          <a:xfrm>
            <a:off x="11367166" y="6558796"/>
            <a:ext cx="555596" cy="134483"/>
          </a:xfrm>
          <a:prstGeom prst="rect">
            <a:avLst/>
          </a:prstGeom>
        </p:spPr>
        <p:txBody>
          <a:bodyPr/>
          <a:lstStyle>
            <a:lvl1pPr defTabSz="912803" fontAlgn="base">
              <a:spcBef>
                <a:spcPct val="0"/>
              </a:spcBef>
              <a:spcAft>
                <a:spcPct val="0"/>
              </a:spcAft>
              <a:defRPr smtClean="0">
                <a:solidFill>
                  <a:srgbClr val="505050"/>
                </a:solidFill>
              </a:defRPr>
            </a:lvl1pPr>
          </a:lstStyle>
          <a:p>
            <a:pPr algn="r">
              <a:defRPr/>
            </a:pPr>
            <a:fld id="{56442AAA-6A77-5942-BCC4-0CCA4B0626F8}" type="slidenum">
              <a:rPr lang="en-GB" sz="2000" smtClean="0">
                <a:latin typeface="Segoe UI Light"/>
              </a:rPr>
              <a:pPr algn="r">
                <a:defRPr/>
              </a:pPr>
              <a:t>‹#›</a:t>
            </a:fld>
            <a:endParaRPr lang="en-GB" sz="2000" dirty="0">
              <a:latin typeface="Segoe UI Light"/>
            </a:endParaRPr>
          </a:p>
        </p:txBody>
      </p:sp>
    </p:spTree>
    <p:extLst>
      <p:ext uri="{BB962C8B-B14F-4D97-AF65-F5344CB8AC3E}">
        <p14:creationId xmlns:p14="http://schemas.microsoft.com/office/powerpoint/2010/main" val="24048246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ctrTitle" hasCustomPrompt="1"/>
          </p:nvPr>
        </p:nvSpPr>
        <p:spPr>
          <a:xfrm>
            <a:off x="606177"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227645616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1"/>
            <a:ext cx="11034445" cy="2387600"/>
          </a:xfrm>
        </p:spPr>
        <p:txBody>
          <a:bodyPr anchor="b">
            <a:noAutofit/>
          </a:bodyPr>
          <a:lstStyle>
            <a:lvl1pPr algn="l">
              <a:defRPr sz="23892">
                <a:solidFill>
                  <a:schemeClr val="bg1"/>
                </a:solidFill>
              </a:defRPr>
            </a:lvl1pPr>
          </a:lstStyle>
          <a:p>
            <a:r>
              <a:rPr lang="en-US" dirty="0"/>
              <a:t>web</a:t>
            </a:r>
          </a:p>
        </p:txBody>
      </p:sp>
    </p:spTree>
    <p:extLst>
      <p:ext uri="{BB962C8B-B14F-4D97-AF65-F5344CB8AC3E}">
        <p14:creationId xmlns:p14="http://schemas.microsoft.com/office/powerpoint/2010/main" val="296421271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6"/>
            <a:ext cx="11079822" cy="20553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2" y="6256216"/>
            <a:ext cx="2743200" cy="365125"/>
          </a:xfrm>
          <a:prstGeom prst="rect">
            <a:avLst/>
          </a:prstGeom>
        </p:spPr>
        <p:txBody>
          <a:bodyPr/>
          <a:lstStyle/>
          <a:p>
            <a:pPr algn="r" defTabSz="914367">
              <a:defRPr/>
            </a:pPr>
            <a:fld id="{0A164282-434E-41D4-9582-783D542A7B68}" type="slidenum">
              <a:rPr lang="en-US" sz="2000" smtClean="0">
                <a:solidFill>
                  <a:srgbClr val="289FD7"/>
                </a:solidFill>
                <a:latin typeface="Segoe UI Light"/>
              </a:rPr>
              <a:pPr algn="r" defTabSz="914367">
                <a:defRPr/>
              </a:pPr>
              <a:t>‹#›</a:t>
            </a:fld>
            <a:endParaRPr lang="en-US" sz="2000" dirty="0">
              <a:solidFill>
                <a:srgbClr val="289FD7"/>
              </a:solidFill>
              <a:latin typeface="Segoe UI Light"/>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65712807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2" y="6256216"/>
            <a:ext cx="2743200" cy="365125"/>
          </a:xfrm>
          <a:prstGeom prst="rect">
            <a:avLst/>
          </a:prstGeom>
        </p:spPr>
        <p:txBody>
          <a:bodyPr/>
          <a:lstStyle/>
          <a:p>
            <a:pPr algn="r" defTabSz="914367">
              <a:defRPr/>
            </a:pPr>
            <a:fld id="{0A164282-434E-41D4-9582-783D542A7B68}" type="slidenum">
              <a:rPr lang="en-US" sz="2000" smtClean="0">
                <a:solidFill>
                  <a:srgbClr val="289FD7"/>
                </a:solidFill>
                <a:latin typeface="Segoe UI Light"/>
              </a:rPr>
              <a:pPr algn="r" defTabSz="914367">
                <a:defRPr/>
              </a:pPr>
              <a:t>‹#›</a:t>
            </a:fld>
            <a:endParaRPr lang="en-US" sz="2000" dirty="0">
              <a:solidFill>
                <a:srgbClr val="289FD7"/>
              </a:solidFill>
              <a:latin typeface="Segoe UI Light"/>
            </a:endParaRPr>
          </a:p>
        </p:txBody>
      </p:sp>
    </p:spTree>
    <p:extLst>
      <p:ext uri="{BB962C8B-B14F-4D97-AF65-F5344CB8AC3E}">
        <p14:creationId xmlns:p14="http://schemas.microsoft.com/office/powerpoint/2010/main" val="334129619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1"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5"/>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386972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214747841"/>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26676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435833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32740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110996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
        <p:nvSpPr>
          <p:cNvPr id="3" name="Content Placeholder 2"/>
          <p:cNvSpPr>
            <a:spLocks noGrp="1"/>
          </p:cNvSpPr>
          <p:nvPr>
            <p:ph sz="quarter" idx="13"/>
          </p:nvPr>
        </p:nvSpPr>
        <p:spPr>
          <a:xfrm>
            <a:off x="1795463" y="863600"/>
            <a:ext cx="914400" cy="91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65241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362325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536595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5077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35272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291649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129815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54054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28569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96327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472228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71076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82634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75139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79721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54397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59226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37185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image" Target="../media/image1.png"/><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theme" Target="../theme/theme2.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image" Target="../media/image1.png"/><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theme" Target="../theme/theme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theme" Target="../theme/theme4.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image" Target="../media/image15.emf"/><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theme" Target="../theme/theme6.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0" Type="http://schemas.openxmlformats.org/officeDocument/2006/relationships/slideLayout" Target="../slideLayouts/slideLayout141.xml"/><Relationship Id="rId4" Type="http://schemas.openxmlformats.org/officeDocument/2006/relationships/slideLayout" Target="../slideLayouts/slideLayout135.xml"/><Relationship Id="rId9" Type="http://schemas.openxmlformats.org/officeDocument/2006/relationships/slideLayout" Target="../slideLayouts/slideLayout14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image" Target="../media/image24.png"/><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9508785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717" r:id="rId25"/>
    <p:sldLayoutId id="2147483718" r:id="rId26"/>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20787920"/>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848" r:id="rId22"/>
    <p:sldLayoutId id="2147483849" r:id="rId23"/>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193227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3" r:id="rId22"/>
    <p:sldLayoutId id="2147483744" r:id="rId23"/>
    <p:sldLayoutId id="2147483746" r:id="rId24"/>
    <p:sldLayoutId id="2147483747" r:id="rId25"/>
    <p:sldLayoutId id="2147483748" r:id="rId26"/>
    <p:sldLayoutId id="2147483749" r:id="rId27"/>
    <p:sldLayoutId id="2147483750" r:id="rId28"/>
    <p:sldLayoutId id="2147483751" r:id="rId29"/>
    <p:sldLayoutId id="2147483846" r:id="rId30"/>
    <p:sldLayoutId id="2147483847" r:id="rId31"/>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48563084"/>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28"/>
          <a:stretch>
            <a:fillRect/>
          </a:stretch>
        </p:blipFill>
        <p:spPr>
          <a:xfrm rot="5400000">
            <a:off x="10751182" y="1670556"/>
            <a:ext cx="4527899" cy="1138912"/>
          </a:xfrm>
          <a:prstGeom prst="rect">
            <a:avLst/>
          </a:prstGeom>
        </p:spPr>
      </p:pic>
    </p:spTree>
    <p:extLst>
      <p:ext uri="{BB962C8B-B14F-4D97-AF65-F5344CB8AC3E}">
        <p14:creationId xmlns:p14="http://schemas.microsoft.com/office/powerpoint/2010/main" val="439495598"/>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2" r:id="rId23"/>
    <p:sldLayoutId id="2147483803" r:id="rId24"/>
    <p:sldLayoutId id="2147483804" r:id="rId25"/>
    <p:sldLayoutId id="2147483805" r:id="rId26"/>
  </p:sldLayoutIdLst>
  <p:transition advClick="0">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16"/>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3" y="1189181"/>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6"/>
            <a:ext cx="3859607" cy="133860"/>
          </a:xfrm>
          <a:prstGeom prst="rect">
            <a:avLst/>
          </a:prstGeom>
        </p:spPr>
        <p:txBody>
          <a:bodyPr vert="horz" lIns="0" tIns="0" rIns="91440" bIns="0" rtlCol="0" anchor="ctr"/>
          <a:lstStyle>
            <a:lvl1pPr marL="0" algn="l" defTabSz="91420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rPr lang="en-GB"/>
              <a:t>#UKDXAzure</a:t>
            </a:r>
            <a:endParaRP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341" fontAlgn="base">
              <a:spcBef>
                <a:spcPct val="0"/>
              </a:spcBef>
              <a:spcAft>
                <a:spcPct val="0"/>
              </a:spcAft>
            </a:pPr>
            <a:fld id="{83758903-653A-7442-ACA2-36E6579F0BEB}" type="slidenum">
              <a:rPr lang="en-US" smtClean="0">
                <a:ea typeface="ＭＳ Ｐゴシック" charset="0"/>
              </a:rPr>
              <a:pPr defTabSz="913341"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3575458419"/>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Lst>
  <p:transition>
    <p:fade/>
  </p:transition>
  <p:hf sldNum="0" hdr="0" dt="0"/>
  <p:txStyles>
    <p:titleStyle>
      <a:lvl1pPr algn="l" defTabSz="913341" rtl="0" eaLnBrk="0" fontAlgn="base" hangingPunct="0">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12"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25"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36"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50"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4" indent="-336084" algn="l" defTabSz="913341"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8" indent="-236503" algn="l" defTabSz="913341"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97" indent="-224057" algn="l" defTabSz="913341"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53"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309"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56"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58"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59"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62"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02" rtl="0" eaLnBrk="1" latinLnBrk="0" hangingPunct="1">
        <a:defRPr sz="1765" kern="1200">
          <a:solidFill>
            <a:schemeClr val="tx1"/>
          </a:solidFill>
          <a:latin typeface="+mn-lt"/>
          <a:ea typeface="+mn-ea"/>
          <a:cs typeface="+mn-cs"/>
        </a:defRPr>
      </a:lvl1pPr>
      <a:lvl2pPr marL="457101" algn="l" defTabSz="914202" rtl="0" eaLnBrk="1" latinLnBrk="0" hangingPunct="1">
        <a:defRPr sz="1765" kern="1200">
          <a:solidFill>
            <a:schemeClr val="tx1"/>
          </a:solidFill>
          <a:latin typeface="+mn-lt"/>
          <a:ea typeface="+mn-ea"/>
          <a:cs typeface="+mn-cs"/>
        </a:defRPr>
      </a:lvl2pPr>
      <a:lvl3pPr marL="914202" algn="l" defTabSz="914202" rtl="0" eaLnBrk="1" latinLnBrk="0" hangingPunct="1">
        <a:defRPr sz="1765" kern="1200">
          <a:solidFill>
            <a:schemeClr val="tx1"/>
          </a:solidFill>
          <a:latin typeface="+mn-lt"/>
          <a:ea typeface="+mn-ea"/>
          <a:cs typeface="+mn-cs"/>
        </a:defRPr>
      </a:lvl3pPr>
      <a:lvl4pPr marL="1371303" algn="l" defTabSz="914202" rtl="0" eaLnBrk="1" latinLnBrk="0" hangingPunct="1">
        <a:defRPr sz="1765" kern="1200">
          <a:solidFill>
            <a:schemeClr val="tx1"/>
          </a:solidFill>
          <a:latin typeface="+mn-lt"/>
          <a:ea typeface="+mn-ea"/>
          <a:cs typeface="+mn-cs"/>
        </a:defRPr>
      </a:lvl4pPr>
      <a:lvl5pPr marL="1828405" algn="l" defTabSz="914202" rtl="0" eaLnBrk="1" latinLnBrk="0" hangingPunct="1">
        <a:defRPr sz="1765" kern="1200">
          <a:solidFill>
            <a:schemeClr val="tx1"/>
          </a:solidFill>
          <a:latin typeface="+mn-lt"/>
          <a:ea typeface="+mn-ea"/>
          <a:cs typeface="+mn-cs"/>
        </a:defRPr>
      </a:lvl5pPr>
      <a:lvl6pPr marL="2285507" algn="l" defTabSz="914202" rtl="0" eaLnBrk="1" latinLnBrk="0" hangingPunct="1">
        <a:defRPr sz="1765" kern="1200">
          <a:solidFill>
            <a:schemeClr val="tx1"/>
          </a:solidFill>
          <a:latin typeface="+mn-lt"/>
          <a:ea typeface="+mn-ea"/>
          <a:cs typeface="+mn-cs"/>
        </a:defRPr>
      </a:lvl6pPr>
      <a:lvl7pPr marL="2742607" algn="l" defTabSz="914202" rtl="0" eaLnBrk="1" latinLnBrk="0" hangingPunct="1">
        <a:defRPr sz="1765" kern="1200">
          <a:solidFill>
            <a:schemeClr val="tx1"/>
          </a:solidFill>
          <a:latin typeface="+mn-lt"/>
          <a:ea typeface="+mn-ea"/>
          <a:cs typeface="+mn-cs"/>
        </a:defRPr>
      </a:lvl7pPr>
      <a:lvl8pPr marL="3199708" algn="l" defTabSz="914202" rtl="0" eaLnBrk="1" latinLnBrk="0" hangingPunct="1">
        <a:defRPr sz="1765" kern="1200">
          <a:solidFill>
            <a:schemeClr val="tx1"/>
          </a:solidFill>
          <a:latin typeface="+mn-lt"/>
          <a:ea typeface="+mn-ea"/>
          <a:cs typeface="+mn-cs"/>
        </a:defRPr>
      </a:lvl8pPr>
      <a:lvl9pPr marL="3656811" algn="l" defTabSz="91420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8" name="Picture 6"/>
          <p:cNvPicPr>
            <a:picLocks noChangeAspect="1"/>
          </p:cNvPicPr>
          <p:nvPr userDrawn="1"/>
        </p:nvPicPr>
        <p:blipFill>
          <a:blip r:embed="rId28" cstate="print">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0476239"/>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 id="2147483843" r:id="rId24"/>
    <p:sldLayoutId id="2147483844" r:id="rId25"/>
    <p:sldLayoutId id="2147483845" r:id="rId26"/>
  </p:sldLayoutIdLst>
  <p:transition>
    <p:fade/>
  </p:transition>
  <p:hf sldNum="0" hdr="0" dt="0"/>
  <p:txStyles>
    <p:titleStyle>
      <a:lvl1pPr algn="l" defTabSz="913505" rtl="0" eaLnBrk="1" fontAlgn="base" hangingPunct="1">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1" fontAlgn="base" hangingPunct="1">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andy@elastacloud.com" TargetMode="External"/><Relationship Id="rId3" Type="http://schemas.openxmlformats.org/officeDocument/2006/relationships/hyperlink" Target="mailto:Mark.Bloodworth@microsoft.com" TargetMode="External"/><Relationship Id="rId7" Type="http://schemas.openxmlformats.org/officeDocument/2006/relationships/hyperlink" Target="mailto:richard@elastacloud.com" TargetMode="External"/><Relationship Id="rId2" Type="http://schemas.openxmlformats.org/officeDocument/2006/relationships/hyperlink" Target="mailto:David.Gristwood@microsoft.com" TargetMode="External"/><Relationship Id="rId1" Type="http://schemas.openxmlformats.org/officeDocument/2006/relationships/slideLayout" Target="../slideLayouts/slideLayout83.xml"/><Relationship Id="rId6" Type="http://schemas.openxmlformats.org/officeDocument/2006/relationships/hyperlink" Target="mailto:Kevin.Lief@microsoft.com" TargetMode="External"/><Relationship Id="rId5" Type="http://schemas.openxmlformats.org/officeDocument/2006/relationships/hyperlink" Target="mailto:jocollin@microsoft.com" TargetMode="External"/><Relationship Id="rId4" Type="http://schemas.openxmlformats.org/officeDocument/2006/relationships/hyperlink" Target="mailto:bifurt@microsoft.com" TargetMode="External"/></Relationships>
</file>

<file path=ppt/slides/_rels/slide10.xml.rels><?xml version="1.0" encoding="UTF-8" standalone="yes"?>
<Relationships xmlns="http://schemas.openxmlformats.org/package/2006/relationships"><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9" Type="http://schemas.openxmlformats.org/officeDocument/2006/relationships/image" Target="../media/image71.png"/><Relationship Id="rId3" Type="http://schemas.openxmlformats.org/officeDocument/2006/relationships/image" Target="../media/image35.png"/><Relationship Id="rId21" Type="http://schemas.openxmlformats.org/officeDocument/2006/relationships/image" Target="../media/image53.png"/><Relationship Id="rId34" Type="http://schemas.openxmlformats.org/officeDocument/2006/relationships/image" Target="../media/image66.png"/><Relationship Id="rId42" Type="http://schemas.openxmlformats.org/officeDocument/2006/relationships/image" Target="../media/image74.png"/><Relationship Id="rId47" Type="http://schemas.openxmlformats.org/officeDocument/2006/relationships/image" Target="../media/image79.png"/><Relationship Id="rId50" Type="http://schemas.openxmlformats.org/officeDocument/2006/relationships/image" Target="../media/image82.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png"/><Relationship Id="rId33" Type="http://schemas.openxmlformats.org/officeDocument/2006/relationships/image" Target="../media/image65.png"/><Relationship Id="rId38" Type="http://schemas.openxmlformats.org/officeDocument/2006/relationships/image" Target="../media/image70.png"/><Relationship Id="rId46" Type="http://schemas.openxmlformats.org/officeDocument/2006/relationships/image" Target="../media/image78.png"/><Relationship Id="rId2" Type="http://schemas.openxmlformats.org/officeDocument/2006/relationships/notesSlide" Target="../notesSlides/notesSlide2.xml"/><Relationship Id="rId16" Type="http://schemas.openxmlformats.org/officeDocument/2006/relationships/image" Target="../media/image48.png"/><Relationship Id="rId20" Type="http://schemas.openxmlformats.org/officeDocument/2006/relationships/image" Target="../media/image52.png"/><Relationship Id="rId29" Type="http://schemas.openxmlformats.org/officeDocument/2006/relationships/image" Target="../media/image61.png"/><Relationship Id="rId41" Type="http://schemas.openxmlformats.org/officeDocument/2006/relationships/image" Target="../media/image73.png"/><Relationship Id="rId54" Type="http://schemas.openxmlformats.org/officeDocument/2006/relationships/image" Target="../media/image86.png"/><Relationship Id="rId1" Type="http://schemas.openxmlformats.org/officeDocument/2006/relationships/slideLayout" Target="../slideLayouts/slideLayout92.xml"/><Relationship Id="rId6" Type="http://schemas.openxmlformats.org/officeDocument/2006/relationships/image" Target="../media/image38.png"/><Relationship Id="rId11" Type="http://schemas.openxmlformats.org/officeDocument/2006/relationships/image" Target="../media/image43.png"/><Relationship Id="rId24" Type="http://schemas.openxmlformats.org/officeDocument/2006/relationships/image" Target="../media/image56.png"/><Relationship Id="rId32" Type="http://schemas.openxmlformats.org/officeDocument/2006/relationships/image" Target="../media/image64.png"/><Relationship Id="rId37" Type="http://schemas.openxmlformats.org/officeDocument/2006/relationships/image" Target="../media/image69.png"/><Relationship Id="rId40" Type="http://schemas.openxmlformats.org/officeDocument/2006/relationships/image" Target="../media/image72.png"/><Relationship Id="rId45" Type="http://schemas.openxmlformats.org/officeDocument/2006/relationships/image" Target="../media/image77.png"/><Relationship Id="rId53" Type="http://schemas.openxmlformats.org/officeDocument/2006/relationships/image" Target="../media/image85.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60.png"/><Relationship Id="rId36" Type="http://schemas.openxmlformats.org/officeDocument/2006/relationships/image" Target="../media/image68.png"/><Relationship Id="rId49" Type="http://schemas.openxmlformats.org/officeDocument/2006/relationships/image" Target="../media/image81.png"/><Relationship Id="rId10" Type="http://schemas.openxmlformats.org/officeDocument/2006/relationships/image" Target="../media/image42.png"/><Relationship Id="rId19" Type="http://schemas.openxmlformats.org/officeDocument/2006/relationships/image" Target="../media/image51.png"/><Relationship Id="rId31" Type="http://schemas.openxmlformats.org/officeDocument/2006/relationships/image" Target="../media/image63.png"/><Relationship Id="rId44" Type="http://schemas.openxmlformats.org/officeDocument/2006/relationships/image" Target="../media/image76.png"/><Relationship Id="rId52" Type="http://schemas.openxmlformats.org/officeDocument/2006/relationships/image" Target="../media/image84.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62.png"/><Relationship Id="rId35" Type="http://schemas.openxmlformats.org/officeDocument/2006/relationships/image" Target="../media/image67.png"/><Relationship Id="rId43" Type="http://schemas.openxmlformats.org/officeDocument/2006/relationships/image" Target="../media/image75.png"/><Relationship Id="rId48" Type="http://schemas.openxmlformats.org/officeDocument/2006/relationships/image" Target="../media/image80.png"/><Relationship Id="rId8" Type="http://schemas.openxmlformats.org/officeDocument/2006/relationships/image" Target="../media/image40.png"/><Relationship Id="rId51" Type="http://schemas.openxmlformats.org/officeDocument/2006/relationships/image" Target="../media/image83.png"/></Relationships>
</file>

<file path=ppt/slides/_rels/slide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xml"/><Relationship Id="rId1" Type="http://schemas.openxmlformats.org/officeDocument/2006/relationships/slideLayout" Target="../slideLayouts/slideLayout85.xml"/><Relationship Id="rId5" Type="http://schemas.openxmlformats.org/officeDocument/2006/relationships/image" Target="../media/image89.png"/><Relationship Id="rId4" Type="http://schemas.openxmlformats.org/officeDocument/2006/relationships/image" Target="../media/image8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7.xml"/></Relationships>
</file>

<file path=ppt/slides/_rels/slide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7.xml"/></Relationships>
</file>

<file path=ppt/slides/_rels/slide1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7.xml"/></Relationships>
</file>

<file path=ppt/slides/_rels/slide1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87.xml"/></Relationships>
</file>

<file path=ppt/slides/_rels/slide16.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9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2.xm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5.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5.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5.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5.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5.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2"/>
          </p:nvPr>
        </p:nvSpPr>
        <p:spPr>
          <a:xfrm>
            <a:off x="271104" y="2470502"/>
            <a:ext cx="11311296" cy="1794661"/>
          </a:xfrm>
        </p:spPr>
        <p:txBody>
          <a:bodyPr/>
          <a:lstStyle/>
          <a:p>
            <a:r>
              <a:rPr lang="en-GB" sz="4000" b="1" dirty="0"/>
              <a:t>Welcome </a:t>
            </a:r>
            <a:endParaRPr lang="en-GB" dirty="0"/>
          </a:p>
          <a:p>
            <a:endParaRPr lang="en-GB" dirty="0"/>
          </a:p>
          <a:p>
            <a:r>
              <a:rPr lang="en-GB" sz="2400" dirty="0">
                <a:hlinkClick r:id="rId2"/>
              </a:rPr>
              <a:t>David.Gristwood@microsoft.com</a:t>
            </a:r>
            <a:r>
              <a:rPr lang="en-GB" sz="2400" dirty="0"/>
              <a:t>, </a:t>
            </a:r>
          </a:p>
          <a:p>
            <a:r>
              <a:rPr lang="en-GB" sz="2400" dirty="0">
                <a:hlinkClick r:id="rId3"/>
              </a:rPr>
              <a:t>Mark.Bloodworth@microsoft.com</a:t>
            </a:r>
            <a:r>
              <a:rPr lang="en-GB" sz="2400" dirty="0"/>
              <a:t> </a:t>
            </a:r>
          </a:p>
          <a:p>
            <a:r>
              <a:rPr lang="en-GB" sz="2400" dirty="0"/>
              <a:t>Bianca Furtuna </a:t>
            </a:r>
            <a:r>
              <a:rPr lang="en-GB" sz="2400" dirty="0">
                <a:hlinkClick r:id="rId4"/>
              </a:rPr>
              <a:t>bifurt@microsoft.com</a:t>
            </a:r>
            <a:r>
              <a:rPr lang="en-GB" sz="2400" dirty="0"/>
              <a:t> </a:t>
            </a:r>
          </a:p>
          <a:p>
            <a:r>
              <a:rPr lang="en-GB" sz="2400" dirty="0"/>
              <a:t>Jonathan Collinge </a:t>
            </a:r>
            <a:r>
              <a:rPr lang="en-GB" sz="2400" dirty="0">
                <a:hlinkClick r:id="rId5"/>
              </a:rPr>
              <a:t>jocollin@microsoft.com</a:t>
            </a:r>
            <a:r>
              <a:rPr lang="en-GB" sz="2400" dirty="0"/>
              <a:t> </a:t>
            </a:r>
          </a:p>
          <a:p>
            <a:r>
              <a:rPr lang="en-GB" sz="2400" dirty="0">
                <a:hlinkClick r:id="rId6"/>
              </a:rPr>
              <a:t>Kevin.Lief@microsoft.com</a:t>
            </a:r>
            <a:r>
              <a:rPr lang="en-GB" sz="2400" dirty="0"/>
              <a:t> </a:t>
            </a:r>
          </a:p>
          <a:p>
            <a:r>
              <a:rPr lang="en-GB" sz="2400" dirty="0"/>
              <a:t>Richard Conway </a:t>
            </a:r>
            <a:r>
              <a:rPr lang="en-GB" sz="2400" dirty="0">
                <a:hlinkClick r:id="rId7"/>
              </a:rPr>
              <a:t>richard@elastacloud.com</a:t>
            </a:r>
            <a:r>
              <a:rPr lang="en-GB" sz="2400" dirty="0"/>
              <a:t> &amp; Andy Cross </a:t>
            </a:r>
            <a:r>
              <a:rPr lang="en-GB" sz="2400" dirty="0">
                <a:hlinkClick r:id="rId8"/>
              </a:rPr>
              <a:t>andy@elastacloud.com</a:t>
            </a:r>
            <a:r>
              <a:rPr lang="en-GB" sz="2400" dirty="0"/>
              <a:t> </a:t>
            </a:r>
          </a:p>
        </p:txBody>
      </p:sp>
      <p:sp>
        <p:nvSpPr>
          <p:cNvPr id="2" name="Title 1"/>
          <p:cNvSpPr>
            <a:spLocks noGrp="1"/>
          </p:cNvSpPr>
          <p:nvPr>
            <p:ph type="title"/>
          </p:nvPr>
        </p:nvSpPr>
        <p:spPr>
          <a:xfrm>
            <a:off x="271104" y="307330"/>
            <a:ext cx="9676764" cy="1801436"/>
          </a:xfrm>
        </p:spPr>
        <p:txBody>
          <a:bodyPr anchor="b"/>
          <a:lstStyle/>
          <a:p>
            <a:r>
              <a:rPr lang="en-GB" sz="6600" dirty="0"/>
              <a:t>Microsoft Azure Workshop</a:t>
            </a:r>
          </a:p>
        </p:txBody>
      </p:sp>
      <p:sp>
        <p:nvSpPr>
          <p:cNvPr id="5" name="Rectangle 4"/>
          <p:cNvSpPr/>
          <p:nvPr/>
        </p:nvSpPr>
        <p:spPr>
          <a:xfrm>
            <a:off x="9622301" y="6217920"/>
            <a:ext cx="2377439" cy="461665"/>
          </a:xfrm>
          <a:prstGeom prst="rect">
            <a:avLst/>
          </a:prstGeom>
        </p:spPr>
        <p:txBody>
          <a:bodyPr wrap="square">
            <a:spAutoFit/>
          </a:bodyPr>
          <a:lstStyle/>
          <a:p>
            <a:r>
              <a:rPr lang="en-GB" sz="2400" dirty="0"/>
              <a:t>#</a:t>
            </a:r>
            <a:r>
              <a:rPr lang="en-GB" sz="2400" dirty="0" err="1"/>
              <a:t>UKDXAzure</a:t>
            </a:r>
            <a:endParaRPr lang="en-GB" sz="2400" dirty="0"/>
          </a:p>
        </p:txBody>
      </p:sp>
    </p:spTree>
    <p:extLst>
      <p:ext uri="{BB962C8B-B14F-4D97-AF65-F5344CB8AC3E}">
        <p14:creationId xmlns:p14="http://schemas.microsoft.com/office/powerpoint/2010/main" val="15978040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487"/>
            <a:ext cx="12192000" cy="6934130"/>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78" name="Rectangle 77"/>
          <p:cNvSpPr/>
          <p:nvPr/>
        </p:nvSpPr>
        <p:spPr bwMode="auto">
          <a:xfrm>
            <a:off x="124771" y="91137"/>
            <a:ext cx="11877497" cy="437753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00"/>
                </a:solidFill>
                <a:ea typeface="Segoe UI" pitchFamily="34" charset="0"/>
                <a:cs typeface="Segoe UI" pitchFamily="34" charset="0"/>
              </a:rPr>
              <a:t>Platform Services</a:t>
            </a:r>
          </a:p>
        </p:txBody>
      </p:sp>
      <p:sp>
        <p:nvSpPr>
          <p:cNvPr id="75" name="Rectangle 74"/>
          <p:cNvSpPr/>
          <p:nvPr/>
        </p:nvSpPr>
        <p:spPr bwMode="auto">
          <a:xfrm>
            <a:off x="348143" y="522379"/>
            <a:ext cx="1517289" cy="3896966"/>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FF"/>
                </a:solidFill>
                <a:ea typeface="Segoe UI" pitchFamily="34" charset="0"/>
                <a:cs typeface="Segoe UI" pitchFamily="34" charset="0"/>
              </a:rPr>
              <a:t>Security &amp; Management</a:t>
            </a:r>
          </a:p>
        </p:txBody>
      </p:sp>
      <p:sp>
        <p:nvSpPr>
          <p:cNvPr id="87" name="Rectangle 86"/>
          <p:cNvSpPr/>
          <p:nvPr/>
        </p:nvSpPr>
        <p:spPr bwMode="auto">
          <a:xfrm>
            <a:off x="0" y="4468669"/>
            <a:ext cx="12192000" cy="2404834"/>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00"/>
                </a:solidFill>
                <a:ea typeface="Segoe UI" pitchFamily="34" charset="0"/>
                <a:cs typeface="Segoe UI" pitchFamily="34" charset="0"/>
              </a:rPr>
              <a:t>Infrastructure Services</a:t>
            </a:r>
          </a:p>
        </p:txBody>
      </p:sp>
      <p:sp>
        <p:nvSpPr>
          <p:cNvPr id="31" name="Rectangle 30"/>
          <p:cNvSpPr/>
          <p:nvPr/>
        </p:nvSpPr>
        <p:spPr bwMode="auto">
          <a:xfrm>
            <a:off x="124771" y="4834576"/>
            <a:ext cx="2577487" cy="77387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Compute</a:t>
            </a:r>
          </a:p>
        </p:txBody>
      </p:sp>
      <p:sp>
        <p:nvSpPr>
          <p:cNvPr id="32" name="Rectangle 31"/>
          <p:cNvSpPr/>
          <p:nvPr/>
        </p:nvSpPr>
        <p:spPr bwMode="auto">
          <a:xfrm>
            <a:off x="2879912" y="4834576"/>
            <a:ext cx="2835269"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Storage</a:t>
            </a:r>
          </a:p>
        </p:txBody>
      </p:sp>
      <p:sp>
        <p:nvSpPr>
          <p:cNvPr id="56" name="Rectangle 55"/>
          <p:cNvSpPr/>
          <p:nvPr/>
        </p:nvSpPr>
        <p:spPr bwMode="auto">
          <a:xfrm>
            <a:off x="-140398" y="5735057"/>
            <a:ext cx="12393406" cy="1075843"/>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gradFill>
                  <a:gsLst>
                    <a:gs pos="0">
                      <a:srgbClr val="FFFFFF"/>
                    </a:gs>
                    <a:gs pos="100000">
                      <a:srgbClr val="FFFFFF"/>
                    </a:gs>
                  </a:gsLst>
                  <a:lin ang="5400000" scaled="0"/>
                </a:gradFill>
                <a:ea typeface="Segoe UI" pitchFamily="34" charset="0"/>
                <a:cs typeface="Segoe UI" pitchFamily="34" charset="0"/>
              </a:rPr>
              <a:t>Datacenter Infrastructure (24 Regions, 19 Online)</a:t>
            </a:r>
          </a:p>
        </p:txBody>
      </p:sp>
      <p:grpSp>
        <p:nvGrpSpPr>
          <p:cNvPr id="5" name="Group 4"/>
          <p:cNvGrpSpPr/>
          <p:nvPr/>
        </p:nvGrpSpPr>
        <p:grpSpPr>
          <a:xfrm>
            <a:off x="-246426" y="6169666"/>
            <a:ext cx="12602556" cy="764951"/>
            <a:chOff x="-224921" y="6392494"/>
            <a:chExt cx="12855263" cy="780290"/>
          </a:xfrm>
        </p:grpSpPr>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185429" y="523890"/>
            <a:ext cx="3613920" cy="1403307"/>
            <a:chOff x="5259761" y="1539578"/>
            <a:chExt cx="3686387" cy="1431446"/>
          </a:xfrm>
        </p:grpSpPr>
        <p:sp>
          <p:nvSpPr>
            <p:cNvPr id="41" name="Rectangle 40"/>
            <p:cNvSpPr/>
            <p:nvPr/>
          </p:nvSpPr>
          <p:spPr bwMode="auto">
            <a:xfrm>
              <a:off x="5259761" y="1539578"/>
              <a:ext cx="3686387" cy="143144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Web and Mobile</a:t>
              </a:r>
            </a:p>
          </p:txBody>
        </p:sp>
        <p:grpSp>
          <p:nvGrpSpPr>
            <p:cNvPr id="137" name="Group 136"/>
            <p:cNvGrpSpPr/>
            <p:nvPr/>
          </p:nvGrpSpPr>
          <p:grpSpPr>
            <a:xfrm>
              <a:off x="5594200" y="1976912"/>
              <a:ext cx="1008542" cy="316971"/>
              <a:chOff x="5594200" y="1976912"/>
              <a:chExt cx="1008542" cy="316971"/>
            </a:xfrm>
          </p:grpSpPr>
          <p:sp>
            <p:nvSpPr>
              <p:cNvPr id="151" name="TextBox 150"/>
              <p:cNvSpPr txBox="1"/>
              <p:nvPr/>
            </p:nvSpPr>
            <p:spPr>
              <a:xfrm>
                <a:off x="5943586" y="199277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594200" y="1976912"/>
                <a:ext cx="286784" cy="286785"/>
              </a:xfrm>
              <a:prstGeom prst="rect">
                <a:avLst/>
              </a:prstGeom>
            </p:spPr>
          </p:pic>
        </p:grpSp>
        <p:grpSp>
          <p:nvGrpSpPr>
            <p:cNvPr id="138" name="Group 137"/>
            <p:cNvGrpSpPr/>
            <p:nvPr/>
          </p:nvGrpSpPr>
          <p:grpSpPr>
            <a:xfrm>
              <a:off x="5600026" y="2468878"/>
              <a:ext cx="1016034" cy="291093"/>
              <a:chOff x="5600026" y="2468878"/>
              <a:chExt cx="1016034" cy="291093"/>
            </a:xfrm>
          </p:grpSpPr>
          <p:sp>
            <p:nvSpPr>
              <p:cNvPr id="153" name="TextBox 152"/>
              <p:cNvSpPr txBox="1"/>
              <p:nvPr/>
            </p:nvSpPr>
            <p:spPr>
              <a:xfrm>
                <a:off x="5956904" y="2495182"/>
                <a:ext cx="659156" cy="26163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600026" y="2468878"/>
                <a:ext cx="291092" cy="291093"/>
              </a:xfrm>
              <a:prstGeom prst="rect">
                <a:avLst/>
              </a:prstGeom>
            </p:spPr>
          </p:pic>
        </p:grpSp>
        <p:grpSp>
          <p:nvGrpSpPr>
            <p:cNvPr id="141" name="Group 140"/>
            <p:cNvGrpSpPr/>
            <p:nvPr/>
          </p:nvGrpSpPr>
          <p:grpSpPr>
            <a:xfrm>
              <a:off x="7471235" y="1938824"/>
              <a:ext cx="1007917" cy="339779"/>
              <a:chOff x="7471235" y="1938824"/>
              <a:chExt cx="1007917" cy="339779"/>
            </a:xfrm>
          </p:grpSpPr>
          <p:sp>
            <p:nvSpPr>
              <p:cNvPr id="155" name="TextBox 154"/>
              <p:cNvSpPr txBox="1"/>
              <p:nvPr/>
            </p:nvSpPr>
            <p:spPr>
              <a:xfrm>
                <a:off x="7819996" y="197749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471235" y="1938824"/>
                <a:ext cx="291545" cy="291546"/>
              </a:xfrm>
              <a:prstGeom prst="rect">
                <a:avLst/>
              </a:prstGeom>
            </p:spPr>
          </p:pic>
        </p:grpSp>
        <p:grpSp>
          <p:nvGrpSpPr>
            <p:cNvPr id="139" name="Group 138"/>
            <p:cNvGrpSpPr/>
            <p:nvPr/>
          </p:nvGrpSpPr>
          <p:grpSpPr>
            <a:xfrm>
              <a:off x="6522621" y="1960361"/>
              <a:ext cx="1018326" cy="294805"/>
              <a:chOff x="6522621" y="1960361"/>
              <a:chExt cx="1018326" cy="294805"/>
            </a:xfrm>
          </p:grpSpPr>
          <p:sp>
            <p:nvSpPr>
              <p:cNvPr id="157" name="TextBox 156"/>
              <p:cNvSpPr txBox="1"/>
              <p:nvPr/>
            </p:nvSpPr>
            <p:spPr>
              <a:xfrm>
                <a:off x="6881791" y="1980087"/>
                <a:ext cx="659156" cy="256602"/>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2621" y="1960361"/>
                <a:ext cx="294804" cy="294805"/>
              </a:xfrm>
              <a:prstGeom prst="rect">
                <a:avLst/>
              </a:prstGeom>
            </p:spPr>
          </p:pic>
        </p:grpSp>
        <p:grpSp>
          <p:nvGrpSpPr>
            <p:cNvPr id="140" name="Group 139"/>
            <p:cNvGrpSpPr/>
            <p:nvPr/>
          </p:nvGrpSpPr>
          <p:grpSpPr>
            <a:xfrm>
              <a:off x="6536908" y="2477932"/>
              <a:ext cx="1008542" cy="308500"/>
              <a:chOff x="6536908" y="2477932"/>
              <a:chExt cx="1008542" cy="308500"/>
            </a:xfrm>
          </p:grpSpPr>
          <p:sp>
            <p:nvSpPr>
              <p:cNvPr id="159" name="TextBox 158"/>
              <p:cNvSpPr txBox="1"/>
              <p:nvPr/>
            </p:nvSpPr>
            <p:spPr>
              <a:xfrm>
                <a:off x="6886294" y="2485326"/>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36908" y="2477932"/>
                <a:ext cx="292423" cy="292423"/>
              </a:xfrm>
              <a:prstGeom prst="rect">
                <a:avLst/>
              </a:prstGeom>
            </p:spPr>
          </p:pic>
        </p:grpSp>
        <p:grpSp>
          <p:nvGrpSpPr>
            <p:cNvPr id="142" name="Group 141"/>
            <p:cNvGrpSpPr/>
            <p:nvPr/>
          </p:nvGrpSpPr>
          <p:grpSpPr>
            <a:xfrm>
              <a:off x="7480661" y="2473259"/>
              <a:ext cx="1003560" cy="328116"/>
              <a:chOff x="7480661" y="2473259"/>
              <a:chExt cx="1003560" cy="328116"/>
            </a:xfrm>
          </p:grpSpPr>
          <p:sp>
            <p:nvSpPr>
              <p:cNvPr id="161" name="TextBox 160"/>
              <p:cNvSpPr txBox="1"/>
              <p:nvPr/>
            </p:nvSpPr>
            <p:spPr>
              <a:xfrm>
                <a:off x="7825065" y="2500269"/>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480661" y="2473259"/>
                <a:ext cx="289263" cy="289263"/>
              </a:xfrm>
              <a:prstGeom prst="rect">
                <a:avLst/>
              </a:prstGeom>
            </p:spPr>
          </p:pic>
        </p:grpSp>
      </p:grpSp>
      <p:grpSp>
        <p:nvGrpSpPr>
          <p:cNvPr id="395" name="Group 394"/>
          <p:cNvGrpSpPr/>
          <p:nvPr/>
        </p:nvGrpSpPr>
        <p:grpSpPr>
          <a:xfrm>
            <a:off x="1975470" y="3533308"/>
            <a:ext cx="2358557" cy="823962"/>
            <a:chOff x="2392677" y="3336393"/>
            <a:chExt cx="2405851" cy="840484"/>
          </a:xfrm>
        </p:grpSpPr>
        <p:sp>
          <p:nvSpPr>
            <p:cNvPr id="38" name="Rectangle 37"/>
            <p:cNvSpPr/>
            <p:nvPr/>
          </p:nvSpPr>
          <p:spPr bwMode="auto">
            <a:xfrm>
              <a:off x="2392677" y="3336393"/>
              <a:ext cx="2405851"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Media &amp; CDN</a:t>
              </a:r>
            </a:p>
          </p:txBody>
        </p:sp>
        <p:grpSp>
          <p:nvGrpSpPr>
            <p:cNvPr id="343" name="Group 342"/>
            <p:cNvGrpSpPr/>
            <p:nvPr/>
          </p:nvGrpSpPr>
          <p:grpSpPr>
            <a:xfrm>
              <a:off x="3589335" y="3766457"/>
              <a:ext cx="1046674" cy="331327"/>
              <a:chOff x="3763993" y="3766457"/>
              <a:chExt cx="1046674" cy="331327"/>
            </a:xfrm>
          </p:grpSpPr>
          <p:sp>
            <p:nvSpPr>
              <p:cNvPr id="163" name="TextBox 162"/>
              <p:cNvSpPr txBox="1"/>
              <p:nvPr/>
            </p:nvSpPr>
            <p:spPr>
              <a:xfrm>
                <a:off x="4151511" y="379667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13950" eaLnBrk="0" fontAlgn="base" hangingPunct="0">
                  <a:lnSpc>
                    <a:spcPts val="800"/>
                  </a:lnSpc>
                  <a:spcBef>
                    <a:spcPct val="0"/>
                  </a:spcBef>
                  <a:spcAft>
                    <a:spcPct val="0"/>
                  </a:spcAft>
                </a:pP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p:spPr>
          </p:pic>
        </p:grpSp>
        <p:grpSp>
          <p:nvGrpSpPr>
            <p:cNvPr id="342" name="Group 341"/>
            <p:cNvGrpSpPr/>
            <p:nvPr/>
          </p:nvGrpSpPr>
          <p:grpSpPr>
            <a:xfrm>
              <a:off x="2602049" y="3774113"/>
              <a:ext cx="1014764" cy="326444"/>
              <a:chOff x="2951369" y="3774113"/>
              <a:chExt cx="1014764" cy="326444"/>
            </a:xfrm>
          </p:grpSpPr>
          <p:sp>
            <p:nvSpPr>
              <p:cNvPr id="165" name="TextBox 164"/>
              <p:cNvSpPr txBox="1"/>
              <p:nvPr/>
            </p:nvSpPr>
            <p:spPr>
              <a:xfrm>
                <a:off x="3306977" y="379945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951369" y="3774113"/>
                <a:ext cx="282134" cy="282134"/>
              </a:xfrm>
              <a:prstGeom prst="rect">
                <a:avLst/>
              </a:prstGeom>
            </p:spPr>
          </p:pic>
        </p:grpSp>
      </p:grpSp>
      <p:grpSp>
        <p:nvGrpSpPr>
          <p:cNvPr id="387" name="Group 386"/>
          <p:cNvGrpSpPr/>
          <p:nvPr/>
        </p:nvGrpSpPr>
        <p:grpSpPr>
          <a:xfrm>
            <a:off x="4541152" y="2067271"/>
            <a:ext cx="2740792" cy="2290000"/>
            <a:chOff x="5864958" y="2910816"/>
            <a:chExt cx="2795751" cy="2335919"/>
          </a:xfrm>
        </p:grpSpPr>
        <p:sp>
          <p:nvSpPr>
            <p:cNvPr id="39" name="Rectangle 38"/>
            <p:cNvSpPr/>
            <p:nvPr/>
          </p:nvSpPr>
          <p:spPr bwMode="auto">
            <a:xfrm>
              <a:off x="5864958" y="2910816"/>
              <a:ext cx="2795751" cy="233591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Analytics &amp; </a:t>
              </a:r>
              <a:r>
                <a:rPr lang="en-US" sz="1176" b="1" kern="0" dirty="0" err="1">
                  <a:gradFill>
                    <a:gsLst>
                      <a:gs pos="0">
                        <a:srgbClr val="FFFFFF"/>
                      </a:gs>
                      <a:gs pos="100000">
                        <a:srgbClr val="FFFFFF"/>
                      </a:gs>
                    </a:gsLst>
                    <a:lin ang="5400000" scaled="0"/>
                  </a:gradFill>
                  <a:ea typeface="Segoe UI" pitchFamily="34" charset="0"/>
                  <a:cs typeface="Segoe UI" pitchFamily="34" charset="0"/>
                </a:rPr>
                <a:t>IoT</a:t>
              </a:r>
              <a:endParaRPr lang="en-US" sz="1176"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1" name="Group 380"/>
            <p:cNvGrpSpPr/>
            <p:nvPr/>
          </p:nvGrpSpPr>
          <p:grpSpPr>
            <a:xfrm>
              <a:off x="6264708" y="3452128"/>
              <a:ext cx="1011681" cy="347362"/>
              <a:chOff x="6264708" y="3452128"/>
              <a:chExt cx="1011681" cy="347362"/>
            </a:xfrm>
          </p:grpSpPr>
          <p:sp>
            <p:nvSpPr>
              <p:cNvPr id="181" name="TextBox 180"/>
              <p:cNvSpPr txBox="1"/>
              <p:nvPr/>
            </p:nvSpPr>
            <p:spPr>
              <a:xfrm>
                <a:off x="6617233" y="349838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264708" y="3452128"/>
                <a:ext cx="296813" cy="296813"/>
              </a:xfrm>
              <a:prstGeom prst="rect">
                <a:avLst/>
              </a:prstGeom>
            </p:spPr>
          </p:pic>
        </p:grpSp>
        <p:grpSp>
          <p:nvGrpSpPr>
            <p:cNvPr id="382" name="Group 381"/>
            <p:cNvGrpSpPr/>
            <p:nvPr/>
          </p:nvGrpSpPr>
          <p:grpSpPr>
            <a:xfrm>
              <a:off x="7430331" y="3487300"/>
              <a:ext cx="1012136" cy="319344"/>
              <a:chOff x="7430331" y="3487300"/>
              <a:chExt cx="1012136" cy="319344"/>
            </a:xfrm>
          </p:grpSpPr>
          <p:sp>
            <p:nvSpPr>
              <p:cNvPr id="183" name="TextBox 182"/>
              <p:cNvSpPr txBox="1"/>
              <p:nvPr/>
            </p:nvSpPr>
            <p:spPr>
              <a:xfrm>
                <a:off x="7783311" y="350553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430331" y="3487300"/>
                <a:ext cx="285754" cy="285754"/>
              </a:xfrm>
              <a:prstGeom prst="rect">
                <a:avLst/>
              </a:prstGeom>
            </p:spPr>
          </p:pic>
        </p:grpSp>
        <p:grpSp>
          <p:nvGrpSpPr>
            <p:cNvPr id="383" name="Group 382"/>
            <p:cNvGrpSpPr/>
            <p:nvPr/>
          </p:nvGrpSpPr>
          <p:grpSpPr>
            <a:xfrm>
              <a:off x="6197972" y="4617996"/>
              <a:ext cx="1022705" cy="345461"/>
              <a:chOff x="6197972" y="4617996"/>
              <a:chExt cx="1022705" cy="345461"/>
            </a:xfrm>
          </p:grpSpPr>
          <p:sp>
            <p:nvSpPr>
              <p:cNvPr id="185" name="TextBox 184"/>
              <p:cNvSpPr txBox="1"/>
              <p:nvPr/>
            </p:nvSpPr>
            <p:spPr>
              <a:xfrm>
                <a:off x="6561521" y="466235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197972" y="4617996"/>
                <a:ext cx="310547" cy="310546"/>
              </a:xfrm>
              <a:prstGeom prst="rect">
                <a:avLst/>
              </a:prstGeom>
            </p:spPr>
          </p:pic>
        </p:grpSp>
        <p:grpSp>
          <p:nvGrpSpPr>
            <p:cNvPr id="384" name="Group 383"/>
            <p:cNvGrpSpPr/>
            <p:nvPr/>
          </p:nvGrpSpPr>
          <p:grpSpPr>
            <a:xfrm>
              <a:off x="6228800" y="4056656"/>
              <a:ext cx="1002965" cy="334571"/>
              <a:chOff x="6228800" y="4056656"/>
              <a:chExt cx="1002965" cy="334571"/>
            </a:xfrm>
          </p:grpSpPr>
          <p:sp>
            <p:nvSpPr>
              <p:cNvPr id="187" name="TextBox 186"/>
              <p:cNvSpPr txBox="1"/>
              <p:nvPr/>
            </p:nvSpPr>
            <p:spPr>
              <a:xfrm>
                <a:off x="6572609" y="409012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228800" y="4056656"/>
                <a:ext cx="302121" cy="302121"/>
              </a:xfrm>
              <a:prstGeom prst="rect">
                <a:avLst/>
              </a:prstGeom>
            </p:spPr>
          </p:pic>
        </p:grpSp>
        <p:grpSp>
          <p:nvGrpSpPr>
            <p:cNvPr id="385" name="Group 384"/>
            <p:cNvGrpSpPr/>
            <p:nvPr/>
          </p:nvGrpSpPr>
          <p:grpSpPr>
            <a:xfrm>
              <a:off x="7428168" y="4064595"/>
              <a:ext cx="1005670" cy="327678"/>
              <a:chOff x="7428168" y="4064595"/>
              <a:chExt cx="1005670" cy="327678"/>
            </a:xfrm>
          </p:grpSpPr>
          <p:sp>
            <p:nvSpPr>
              <p:cNvPr id="189" name="TextBox 188"/>
              <p:cNvSpPr txBox="1"/>
              <p:nvPr/>
            </p:nvSpPr>
            <p:spPr>
              <a:xfrm>
                <a:off x="7774682" y="409116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 and Event</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7428168" y="4064595"/>
                <a:ext cx="296417" cy="296417"/>
              </a:xfrm>
              <a:prstGeom prst="rect">
                <a:avLst/>
              </a:prstGeom>
            </p:spPr>
          </p:pic>
        </p:grpSp>
        <p:grpSp>
          <p:nvGrpSpPr>
            <p:cNvPr id="386" name="Group 385"/>
            <p:cNvGrpSpPr/>
            <p:nvPr/>
          </p:nvGrpSpPr>
          <p:grpSpPr>
            <a:xfrm>
              <a:off x="7466284" y="4661302"/>
              <a:ext cx="989338" cy="296656"/>
              <a:chOff x="7466284" y="4661302"/>
              <a:chExt cx="989338" cy="296656"/>
            </a:xfrm>
          </p:grpSpPr>
          <p:sp>
            <p:nvSpPr>
              <p:cNvPr id="191" name="TextBox 190"/>
              <p:cNvSpPr txBox="1"/>
              <p:nvPr/>
            </p:nvSpPr>
            <p:spPr>
              <a:xfrm>
                <a:off x="7796466" y="4676797"/>
                <a:ext cx="659156" cy="258458"/>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466284" y="4661302"/>
                <a:ext cx="296656" cy="296656"/>
              </a:xfrm>
              <a:prstGeom prst="rect">
                <a:avLst/>
              </a:prstGeom>
            </p:spPr>
          </p:pic>
        </p:grpSp>
      </p:grpSp>
      <p:grpSp>
        <p:nvGrpSpPr>
          <p:cNvPr id="334" name="Group 333"/>
          <p:cNvGrpSpPr/>
          <p:nvPr/>
        </p:nvGrpSpPr>
        <p:grpSpPr>
          <a:xfrm>
            <a:off x="548432" y="1605940"/>
            <a:ext cx="992677" cy="315111"/>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48432" y="2129616"/>
            <a:ext cx="955414" cy="304907"/>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48432" y="2651005"/>
            <a:ext cx="988673" cy="330512"/>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48433" y="1162455"/>
            <a:ext cx="980472" cy="341210"/>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48432" y="3132872"/>
            <a:ext cx="986875" cy="353354"/>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80" name="Group 379"/>
          <p:cNvGrpSpPr/>
          <p:nvPr/>
        </p:nvGrpSpPr>
        <p:grpSpPr>
          <a:xfrm>
            <a:off x="1958629" y="2071811"/>
            <a:ext cx="2379444" cy="1324462"/>
            <a:chOff x="3326868" y="2362886"/>
            <a:chExt cx="2427157" cy="1351020"/>
          </a:xfrm>
        </p:grpSpPr>
        <p:sp>
          <p:nvSpPr>
            <p:cNvPr id="40" name="Rectangle 39"/>
            <p:cNvSpPr/>
            <p:nvPr/>
          </p:nvSpPr>
          <p:spPr bwMode="auto">
            <a:xfrm>
              <a:off x="3326868" y="2362886"/>
              <a:ext cx="242715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Integration</a:t>
              </a:r>
            </a:p>
          </p:txBody>
        </p:sp>
        <p:grpSp>
          <p:nvGrpSpPr>
            <p:cNvPr id="377" name="Group 376"/>
            <p:cNvGrpSpPr/>
            <p:nvPr/>
          </p:nvGrpSpPr>
          <p:grpSpPr>
            <a:xfrm>
              <a:off x="4605524" y="2773724"/>
              <a:ext cx="1005586" cy="320716"/>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4605524" y="2773724"/>
                <a:ext cx="293814" cy="293814"/>
              </a:xfrm>
              <a:prstGeom prst="rect">
                <a:avLst/>
              </a:prstGeom>
            </p:spPr>
          </p:pic>
        </p:grpSp>
        <p:grpSp>
          <p:nvGrpSpPr>
            <p:cNvPr id="378" name="Group 377"/>
            <p:cNvGrpSpPr/>
            <p:nvPr/>
          </p:nvGrpSpPr>
          <p:grpSpPr>
            <a:xfrm>
              <a:off x="3571364" y="3313178"/>
              <a:ext cx="1008307" cy="316721"/>
              <a:chOff x="3571364" y="3313178"/>
              <a:chExt cx="1008307" cy="316721"/>
            </a:xfrm>
          </p:grpSpPr>
          <p:sp>
            <p:nvSpPr>
              <p:cNvPr id="216" name="TextBox 215"/>
              <p:cNvSpPr txBox="1"/>
              <p:nvPr/>
            </p:nvSpPr>
            <p:spPr>
              <a:xfrm>
                <a:off x="3920515"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3571364" y="3313178"/>
                <a:ext cx="292125" cy="292125"/>
              </a:xfrm>
              <a:prstGeom prst="rect">
                <a:avLst/>
              </a:prstGeom>
            </p:spPr>
          </p:pic>
        </p:grpSp>
        <p:grpSp>
          <p:nvGrpSpPr>
            <p:cNvPr id="379" name="Group 378"/>
            <p:cNvGrpSpPr/>
            <p:nvPr/>
          </p:nvGrpSpPr>
          <p:grpSpPr>
            <a:xfrm>
              <a:off x="4613872" y="3306133"/>
              <a:ext cx="998427" cy="323766"/>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219" name="Picture 218" descr="Service Bu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4613872" y="3306133"/>
                <a:ext cx="292386" cy="292386"/>
              </a:xfrm>
              <a:prstGeom prst="rect">
                <a:avLst/>
              </a:prstGeom>
            </p:spPr>
          </p:pic>
        </p:grpSp>
        <p:grpSp>
          <p:nvGrpSpPr>
            <p:cNvPr id="376" name="Group 375"/>
            <p:cNvGrpSpPr/>
            <p:nvPr/>
          </p:nvGrpSpPr>
          <p:grpSpPr>
            <a:xfrm>
              <a:off x="3564974" y="2774918"/>
              <a:ext cx="1004745" cy="319522"/>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3564974" y="2774918"/>
                <a:ext cx="292620" cy="292620"/>
              </a:xfrm>
              <a:prstGeom prst="rect">
                <a:avLst/>
              </a:prstGeom>
            </p:spPr>
          </p:pic>
        </p:grpSp>
      </p:grpSp>
      <p:grpSp>
        <p:nvGrpSpPr>
          <p:cNvPr id="336" name="Group 335"/>
          <p:cNvGrpSpPr/>
          <p:nvPr/>
        </p:nvGrpSpPr>
        <p:grpSpPr>
          <a:xfrm>
            <a:off x="548432" y="3577901"/>
            <a:ext cx="1004508" cy="311036"/>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sp>
        <p:nvSpPr>
          <p:cNvPr id="71" name="Rectangle 70"/>
          <p:cNvSpPr/>
          <p:nvPr/>
        </p:nvSpPr>
        <p:spPr bwMode="auto">
          <a:xfrm>
            <a:off x="10234134" y="531051"/>
            <a:ext cx="1539076" cy="38796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solidFill>
                  <a:srgbClr val="FFFFFF"/>
                </a:solidFill>
                <a:ea typeface="Segoe UI" pitchFamily="34" charset="0"/>
                <a:cs typeface="Segoe UI" pitchFamily="34" charset="0"/>
              </a:rPr>
              <a:t>Hybrid</a:t>
            </a:r>
          </a:p>
          <a:p>
            <a:pPr algn="ctr" defTabSz="895923" fontAlgn="base">
              <a:lnSpc>
                <a:spcPct val="90000"/>
              </a:lnSpc>
            </a:pPr>
            <a:r>
              <a:rPr lang="en-US" sz="1176" b="1" kern="0" dirty="0">
                <a:solidFill>
                  <a:srgbClr val="FFFFFF"/>
                </a:solidFill>
                <a:ea typeface="Segoe UI" pitchFamily="34" charset="0"/>
                <a:cs typeface="Segoe UI" pitchFamily="34" charset="0"/>
              </a:rPr>
              <a:t>Operations</a:t>
            </a:r>
            <a:endParaRPr lang="en-US" sz="1274" b="1" kern="0" dirty="0">
              <a:solidFill>
                <a:srgbClr val="FFFFFF"/>
              </a:solidFill>
              <a:ea typeface="Segoe UI" pitchFamily="34" charset="0"/>
              <a:cs typeface="Segoe UI" pitchFamily="34" charset="0"/>
            </a:endParaRPr>
          </a:p>
        </p:txBody>
      </p:sp>
      <p:grpSp>
        <p:nvGrpSpPr>
          <p:cNvPr id="338" name="Group 337"/>
          <p:cNvGrpSpPr/>
          <p:nvPr/>
        </p:nvGrpSpPr>
        <p:grpSpPr>
          <a:xfrm>
            <a:off x="10487151" y="2218256"/>
            <a:ext cx="991372" cy="325698"/>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470282" y="4045029"/>
            <a:ext cx="985974" cy="324522"/>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464913" y="3613197"/>
            <a:ext cx="983557" cy="338770"/>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478878" y="3191184"/>
            <a:ext cx="977378" cy="314851"/>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5904909" y="4834576"/>
            <a:ext cx="6168065"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Networking</a:t>
            </a:r>
          </a:p>
        </p:txBody>
      </p:sp>
      <p:grpSp>
        <p:nvGrpSpPr>
          <p:cNvPr id="394" name="Group 393"/>
          <p:cNvGrpSpPr/>
          <p:nvPr/>
        </p:nvGrpSpPr>
        <p:grpSpPr>
          <a:xfrm>
            <a:off x="7446479" y="2069771"/>
            <a:ext cx="2685203" cy="2287499"/>
            <a:chOff x="8289832" y="2910817"/>
            <a:chExt cx="2739047" cy="2333368"/>
          </a:xfrm>
        </p:grpSpPr>
        <p:sp>
          <p:nvSpPr>
            <p:cNvPr id="37" name="Rectangle 36"/>
            <p:cNvSpPr/>
            <p:nvPr/>
          </p:nvSpPr>
          <p:spPr bwMode="auto">
            <a:xfrm>
              <a:off x="8289832" y="2910817"/>
              <a:ext cx="2739047" cy="23333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8681505" y="4689849"/>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950" eaLnBrk="0" fontAlgn="base" hangingPunct="0">
                  <a:lnSpc>
                    <a:spcPts val="800"/>
                  </a:lnSpc>
                  <a:spcBef>
                    <a:spcPct val="0"/>
                  </a:spcBef>
                  <a:spcAft>
                    <a:spcPct val="0"/>
                  </a:spcAft>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795245" y="4668527"/>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37"/>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0966207" y="2667696"/>
            <a:ext cx="67699" cy="3796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solidFill>
                <a:srgbClr val="FFFFFF"/>
              </a:solidFill>
            </a:endParaRPr>
          </a:p>
        </p:txBody>
      </p:sp>
      <p:grpSp>
        <p:nvGrpSpPr>
          <p:cNvPr id="337" name="Group 336"/>
          <p:cNvGrpSpPr/>
          <p:nvPr/>
        </p:nvGrpSpPr>
        <p:grpSpPr>
          <a:xfrm>
            <a:off x="10506680" y="1173191"/>
            <a:ext cx="991400" cy="327746"/>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5952510" y="5128963"/>
            <a:ext cx="826979" cy="339375"/>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227" name="Picture 226"/>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471116" y="5115782"/>
            <a:ext cx="796821" cy="352472"/>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Express</a:t>
              </a:r>
            </a:p>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228" name="Picture 227"/>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2944314" y="5128966"/>
            <a:ext cx="897435" cy="356283"/>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BLOB Storage</a:t>
              </a:r>
            </a:p>
          </p:txBody>
        </p:sp>
        <p:pic>
          <p:nvPicPr>
            <p:cNvPr id="232" name="Picture 231"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16509" y="5128965"/>
            <a:ext cx="818804" cy="356283"/>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Azure Files</a:t>
              </a:r>
            </a:p>
          </p:txBody>
        </p:sp>
        <p:pic>
          <p:nvPicPr>
            <p:cNvPr id="233" name="Picture 232"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828765" y="5128964"/>
            <a:ext cx="819786" cy="356283"/>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38468" y="5134866"/>
            <a:ext cx="792310" cy="349066"/>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Virtual Machines</a:t>
              </a:r>
            </a:p>
          </p:txBody>
        </p:sp>
        <p:pic>
          <p:nvPicPr>
            <p:cNvPr id="235" name="Picture 234"/>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536520" y="1638549"/>
            <a:ext cx="953052" cy="337380"/>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42"/>
            <a:stretch>
              <a:fillRect/>
            </a:stretch>
          </p:blipFill>
          <p:spPr>
            <a:xfrm>
              <a:off x="11248838" y="2615973"/>
              <a:ext cx="245456" cy="317924"/>
            </a:xfrm>
            <a:prstGeom prst="rect">
              <a:avLst/>
            </a:prstGeom>
          </p:spPr>
        </p:pic>
      </p:grpSp>
      <p:grpSp>
        <p:nvGrpSpPr>
          <p:cNvPr id="238" name="Group 237"/>
          <p:cNvGrpSpPr/>
          <p:nvPr/>
        </p:nvGrpSpPr>
        <p:grpSpPr>
          <a:xfrm>
            <a:off x="9308537" y="5128638"/>
            <a:ext cx="903525" cy="339616"/>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89" name="Picture 88"/>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148980" y="5128638"/>
            <a:ext cx="853288" cy="339616"/>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339" name="Group 338"/>
          <p:cNvGrpSpPr/>
          <p:nvPr/>
        </p:nvGrpSpPr>
        <p:grpSpPr>
          <a:xfrm>
            <a:off x="10476749" y="2710860"/>
            <a:ext cx="981241" cy="307798"/>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1960879" y="522379"/>
            <a:ext cx="2066717" cy="140481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120702" y="1434286"/>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3562490"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375" name="Group 374"/>
          <p:cNvGrpSpPr/>
          <p:nvPr/>
        </p:nvGrpSpPr>
        <p:grpSpPr>
          <a:xfrm>
            <a:off x="7961175" y="522379"/>
            <a:ext cx="2203022" cy="1404818"/>
            <a:chOff x="8271660" y="469727"/>
            <a:chExt cx="2247197" cy="1432988"/>
          </a:xfrm>
        </p:grpSpPr>
        <p:sp>
          <p:nvSpPr>
            <p:cNvPr id="42" name="Rectangle 41"/>
            <p:cNvSpPr/>
            <p:nvPr/>
          </p:nvSpPr>
          <p:spPr bwMode="auto">
            <a:xfrm>
              <a:off x="8271660" y="469727"/>
              <a:ext cx="2214030"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grpSp>
        <p:nvGrpSpPr>
          <p:cNvPr id="15" name="Group 14"/>
          <p:cNvGrpSpPr/>
          <p:nvPr/>
        </p:nvGrpSpPr>
        <p:grpSpPr>
          <a:xfrm>
            <a:off x="1495750" y="5134866"/>
            <a:ext cx="844806" cy="349066"/>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grpSp>
      <p:grpSp>
        <p:nvGrpSpPr>
          <p:cNvPr id="417" name="Group 416"/>
          <p:cNvGrpSpPr/>
          <p:nvPr/>
        </p:nvGrpSpPr>
        <p:grpSpPr>
          <a:xfrm>
            <a:off x="548432" y="4047160"/>
            <a:ext cx="988565" cy="303165"/>
            <a:chOff x="559429" y="4065187"/>
            <a:chExt cx="1008388" cy="309244"/>
          </a:xfrm>
        </p:grpSpPr>
        <p:pic>
          <p:nvPicPr>
            <p:cNvPr id="413" name="Picture 412"/>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3" name="Group 22"/>
          <p:cNvGrpSpPr/>
          <p:nvPr/>
        </p:nvGrpSpPr>
        <p:grpSpPr>
          <a:xfrm>
            <a:off x="7657562" y="5128638"/>
            <a:ext cx="772956" cy="339616"/>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 name="Picture 3"/>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252661" y="5128638"/>
            <a:ext cx="853288" cy="339616"/>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VPN Gateway</a:t>
              </a:r>
            </a:p>
          </p:txBody>
        </p:sp>
        <p:pic>
          <p:nvPicPr>
            <p:cNvPr id="10" name="Picture 9"/>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812467" y="5128963"/>
            <a:ext cx="813311" cy="339375"/>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12" name="Picture 11"/>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Tree>
    <p:extLst>
      <p:ext uri="{BB962C8B-B14F-4D97-AF65-F5344CB8AC3E}">
        <p14:creationId xmlns:p14="http://schemas.microsoft.com/office/powerpoint/2010/main" val="4107412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down)">
                                      <p:cBhvr>
                                        <p:cTn id="10" dur="25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down)">
                                      <p:cBhvr>
                                        <p:cTn id="15" dur="500"/>
                                        <p:tgtEl>
                                          <p:spTgt spid="8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300"/>
                                        <p:tgtEl>
                                          <p:spTgt spid="13"/>
                                        </p:tgtEl>
                                      </p:cBhvr>
                                    </p:animEffect>
                                  </p:childTnLst>
                                </p:cTn>
                              </p:par>
                            </p:childTnLst>
                          </p:cTn>
                        </p:par>
                        <p:par>
                          <p:cTn id="32" fill="hold">
                            <p:stCondLst>
                              <p:cond delay="23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300"/>
                                        <p:tgtEl>
                                          <p:spTgt spid="15"/>
                                        </p:tgtEl>
                                      </p:cBhvr>
                                    </p:animEffect>
                                  </p:childTnLst>
                                </p:cTn>
                              </p:par>
                            </p:childTnLst>
                          </p:cTn>
                        </p:par>
                        <p:par>
                          <p:cTn id="36" fill="hold">
                            <p:stCondLst>
                              <p:cond delay="26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300"/>
                                        <p:tgtEl>
                                          <p:spTgt spid="16"/>
                                        </p:tgtEl>
                                      </p:cBhvr>
                                    </p:animEffect>
                                  </p:childTnLst>
                                </p:cTn>
                              </p:par>
                            </p:childTnLst>
                          </p:cTn>
                        </p:par>
                        <p:par>
                          <p:cTn id="40" fill="hold">
                            <p:stCondLst>
                              <p:cond delay="290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300"/>
                                        <p:tgtEl>
                                          <p:spTgt spid="18"/>
                                        </p:tgtEl>
                                      </p:cBhvr>
                                    </p:animEffect>
                                  </p:childTnLst>
                                </p:cTn>
                              </p:par>
                            </p:childTnLst>
                          </p:cTn>
                        </p:par>
                        <p:par>
                          <p:cTn id="44" fill="hold">
                            <p:stCondLst>
                              <p:cond delay="3200"/>
                            </p:stCondLst>
                            <p:childTnLst>
                              <p:par>
                                <p:cTn id="45" presetID="10" presetClass="entr" presetSubtype="0"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300"/>
                                        <p:tgtEl>
                                          <p:spTgt spid="19"/>
                                        </p:tgtEl>
                                      </p:cBhvr>
                                    </p:animEffect>
                                  </p:childTnLst>
                                </p:cTn>
                              </p:par>
                            </p:childTnLst>
                          </p:cTn>
                        </p:par>
                        <p:par>
                          <p:cTn id="48" fill="hold">
                            <p:stCondLst>
                              <p:cond delay="3500"/>
                            </p:stCondLst>
                            <p:childTnLst>
                              <p:par>
                                <p:cTn id="49" presetID="10"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300"/>
                                        <p:tgtEl>
                                          <p:spTgt spid="20"/>
                                        </p:tgtEl>
                                      </p:cBhvr>
                                    </p:animEffect>
                                  </p:childTnLst>
                                </p:cTn>
                              </p:par>
                            </p:childTnLst>
                          </p:cTn>
                        </p:par>
                        <p:par>
                          <p:cTn id="52" fill="hold">
                            <p:stCondLst>
                              <p:cond delay="3800"/>
                            </p:stCondLst>
                            <p:childTnLst>
                              <p:par>
                                <p:cTn id="53" presetID="10" presetClass="entr" presetSubtype="0"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300"/>
                                        <p:tgtEl>
                                          <p:spTgt spid="21"/>
                                        </p:tgtEl>
                                      </p:cBhvr>
                                    </p:animEffect>
                                  </p:childTnLst>
                                </p:cTn>
                              </p:par>
                            </p:childTnLst>
                          </p:cTn>
                        </p:par>
                        <p:par>
                          <p:cTn id="56" fill="hold">
                            <p:stCondLst>
                              <p:cond delay="4100"/>
                            </p:stCondLst>
                            <p:childTnLst>
                              <p:par>
                                <p:cTn id="57" presetID="10" presetClass="entr" presetSubtype="0" fill="hold"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300"/>
                                        <p:tgtEl>
                                          <p:spTgt spid="23"/>
                                        </p:tgtEl>
                                      </p:cBhvr>
                                    </p:animEffect>
                                  </p:childTnLst>
                                </p:cTn>
                              </p:par>
                            </p:childTnLst>
                          </p:cTn>
                        </p:par>
                        <p:par>
                          <p:cTn id="60" fill="hold">
                            <p:stCondLst>
                              <p:cond delay="4400"/>
                            </p:stCondLst>
                            <p:childTnLst>
                              <p:par>
                                <p:cTn id="61" presetID="10" presetClass="entr" presetSubtype="0" fill="hold" nodeType="afterEffect">
                                  <p:stCondLst>
                                    <p:cond delay="0"/>
                                  </p:stCondLst>
                                  <p:childTnLst>
                                    <p:set>
                                      <p:cBhvr>
                                        <p:cTn id="62" dur="1" fill="hold">
                                          <p:stCondLst>
                                            <p:cond delay="0"/>
                                          </p:stCondLst>
                                        </p:cTn>
                                        <p:tgtEl>
                                          <p:spTgt spid="237"/>
                                        </p:tgtEl>
                                        <p:attrNameLst>
                                          <p:attrName>style.visibility</p:attrName>
                                        </p:attrNameLst>
                                      </p:cBhvr>
                                      <p:to>
                                        <p:strVal val="visible"/>
                                      </p:to>
                                    </p:set>
                                    <p:animEffect transition="in" filter="fade">
                                      <p:cBhvr>
                                        <p:cTn id="63" dur="300"/>
                                        <p:tgtEl>
                                          <p:spTgt spid="237"/>
                                        </p:tgtEl>
                                      </p:cBhvr>
                                    </p:animEffect>
                                  </p:childTnLst>
                                </p:cTn>
                              </p:par>
                            </p:childTnLst>
                          </p:cTn>
                        </p:par>
                        <p:par>
                          <p:cTn id="64" fill="hold">
                            <p:stCondLst>
                              <p:cond delay="4700"/>
                            </p:stCondLst>
                            <p:childTnLst>
                              <p:par>
                                <p:cTn id="65" presetID="10" presetClass="entr" presetSubtype="0" fill="hold" nodeType="afterEffect">
                                  <p:stCondLst>
                                    <p:cond delay="0"/>
                                  </p:stCondLst>
                                  <p:childTnLst>
                                    <p:set>
                                      <p:cBhvr>
                                        <p:cTn id="66" dur="1" fill="hold">
                                          <p:stCondLst>
                                            <p:cond delay="0"/>
                                          </p:stCondLst>
                                        </p:cTn>
                                        <p:tgtEl>
                                          <p:spTgt spid="238"/>
                                        </p:tgtEl>
                                        <p:attrNameLst>
                                          <p:attrName>style.visibility</p:attrName>
                                        </p:attrNameLst>
                                      </p:cBhvr>
                                      <p:to>
                                        <p:strVal val="visible"/>
                                      </p:to>
                                    </p:set>
                                    <p:animEffect transition="in" filter="fade">
                                      <p:cBhvr>
                                        <p:cTn id="67" dur="300"/>
                                        <p:tgtEl>
                                          <p:spTgt spid="238"/>
                                        </p:tgtEl>
                                      </p:cBhvr>
                                    </p:animEffect>
                                  </p:childTnLst>
                                </p:cTn>
                              </p:par>
                            </p:childTnLst>
                          </p:cTn>
                        </p:par>
                        <p:par>
                          <p:cTn id="68" fill="hold">
                            <p:stCondLst>
                              <p:cond delay="5000"/>
                            </p:stCondLst>
                            <p:childTnLst>
                              <p:par>
                                <p:cTn id="69" presetID="10" presetClass="entr" presetSubtype="0" fill="hold" nodeType="afterEffect">
                                  <p:stCondLst>
                                    <p:cond delay="0"/>
                                  </p:stCondLst>
                                  <p:childTnLst>
                                    <p:set>
                                      <p:cBhvr>
                                        <p:cTn id="70" dur="1" fill="hold">
                                          <p:stCondLst>
                                            <p:cond delay="0"/>
                                          </p:stCondLst>
                                        </p:cTn>
                                        <p:tgtEl>
                                          <p:spTgt spid="240"/>
                                        </p:tgtEl>
                                        <p:attrNameLst>
                                          <p:attrName>style.visibility</p:attrName>
                                        </p:attrNameLst>
                                      </p:cBhvr>
                                      <p:to>
                                        <p:strVal val="visible"/>
                                      </p:to>
                                    </p:set>
                                    <p:animEffect transition="in" filter="fade">
                                      <p:cBhvr>
                                        <p:cTn id="71" dur="300"/>
                                        <p:tgtEl>
                                          <p:spTgt spid="240"/>
                                        </p:tgtEl>
                                      </p:cBhvr>
                                    </p:animEffect>
                                  </p:childTnLst>
                                </p:cTn>
                              </p:par>
                            </p:childTnLst>
                          </p:cTn>
                        </p:par>
                        <p:par>
                          <p:cTn id="72" fill="hold">
                            <p:stCondLst>
                              <p:cond delay="5300"/>
                            </p:stCondLst>
                            <p:childTnLst>
                              <p:par>
                                <p:cTn id="73" presetID="10" presetClass="entr" presetSubtype="0" fill="hold" nodeType="afterEffect">
                                  <p:stCondLst>
                                    <p:cond delay="0"/>
                                  </p:stCondLst>
                                  <p:childTnLst>
                                    <p:set>
                                      <p:cBhvr>
                                        <p:cTn id="74" dur="1" fill="hold">
                                          <p:stCondLst>
                                            <p:cond delay="0"/>
                                          </p:stCondLst>
                                        </p:cTn>
                                        <p:tgtEl>
                                          <p:spTgt spid="241"/>
                                        </p:tgtEl>
                                        <p:attrNameLst>
                                          <p:attrName>style.visibility</p:attrName>
                                        </p:attrNameLst>
                                      </p:cBhvr>
                                      <p:to>
                                        <p:strVal val="visible"/>
                                      </p:to>
                                    </p:set>
                                    <p:animEffect transition="in" filter="fade">
                                      <p:cBhvr>
                                        <p:cTn id="75" dur="300"/>
                                        <p:tgtEl>
                                          <p:spTgt spid="24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wipe(down)">
                                      <p:cBhvr>
                                        <p:cTn id="80" dur="500"/>
                                        <p:tgtEl>
                                          <p:spTgt spid="78"/>
                                        </p:tgtEl>
                                      </p:cBhvr>
                                    </p:animEffect>
                                  </p:childTnLst>
                                </p:cTn>
                              </p:par>
                            </p:childTnLst>
                          </p:cTn>
                        </p:par>
                        <p:par>
                          <p:cTn id="81" fill="hold">
                            <p:stCondLst>
                              <p:cond delay="500"/>
                            </p:stCondLst>
                            <p:childTnLst>
                              <p:par>
                                <p:cTn id="82" presetID="10" presetClass="entr" presetSubtype="0" fill="hold" nodeType="afterEffect">
                                  <p:stCondLst>
                                    <p:cond delay="500"/>
                                  </p:stCondLst>
                                  <p:childTnLst>
                                    <p:set>
                                      <p:cBhvr>
                                        <p:cTn id="83" dur="1" fill="hold">
                                          <p:stCondLst>
                                            <p:cond delay="0"/>
                                          </p:stCondLst>
                                        </p:cTn>
                                        <p:tgtEl>
                                          <p:spTgt spid="136"/>
                                        </p:tgtEl>
                                        <p:attrNameLst>
                                          <p:attrName>style.visibility</p:attrName>
                                        </p:attrNameLst>
                                      </p:cBhvr>
                                      <p:to>
                                        <p:strVal val="visible"/>
                                      </p:to>
                                    </p:set>
                                    <p:animEffect transition="in" filter="fade">
                                      <p:cBhvr>
                                        <p:cTn id="84" dur="500"/>
                                        <p:tgtEl>
                                          <p:spTgt spid="136"/>
                                        </p:tgtEl>
                                      </p:cBhvr>
                                    </p:animEffect>
                                  </p:childTnLst>
                                </p:cTn>
                              </p:par>
                            </p:childTnLst>
                          </p:cTn>
                        </p:par>
                        <p:par>
                          <p:cTn id="85" fill="hold">
                            <p:stCondLst>
                              <p:cond delay="1500"/>
                            </p:stCondLst>
                            <p:childTnLst>
                              <p:par>
                                <p:cTn id="86" presetID="10" presetClass="entr" presetSubtype="0" fill="hold" nodeType="afterEffect">
                                  <p:stCondLst>
                                    <p:cond delay="0"/>
                                  </p:stCondLst>
                                  <p:childTnLst>
                                    <p:set>
                                      <p:cBhvr>
                                        <p:cTn id="87" dur="1" fill="hold">
                                          <p:stCondLst>
                                            <p:cond delay="0"/>
                                          </p:stCondLst>
                                        </p:cTn>
                                        <p:tgtEl>
                                          <p:spTgt spid="143"/>
                                        </p:tgtEl>
                                        <p:attrNameLst>
                                          <p:attrName>style.visibility</p:attrName>
                                        </p:attrNameLst>
                                      </p:cBhvr>
                                      <p:to>
                                        <p:strVal val="visible"/>
                                      </p:to>
                                    </p:set>
                                    <p:animEffect transition="in" filter="fade">
                                      <p:cBhvr>
                                        <p:cTn id="88" dur="500"/>
                                        <p:tgtEl>
                                          <p:spTgt spid="143"/>
                                        </p:tgtEl>
                                      </p:cBhvr>
                                    </p:animEffect>
                                  </p:childTnLst>
                                </p:cTn>
                              </p:par>
                            </p:childTnLst>
                          </p:cTn>
                        </p:par>
                        <p:par>
                          <p:cTn id="89" fill="hold">
                            <p:stCondLst>
                              <p:cond delay="2000"/>
                            </p:stCondLst>
                            <p:childTnLst>
                              <p:par>
                                <p:cTn id="90" presetID="10" presetClass="entr" presetSubtype="0" fill="hold" nodeType="afterEffect">
                                  <p:stCondLst>
                                    <p:cond delay="0"/>
                                  </p:stCondLst>
                                  <p:childTnLst>
                                    <p:set>
                                      <p:cBhvr>
                                        <p:cTn id="91" dur="1" fill="hold">
                                          <p:stCondLst>
                                            <p:cond delay="0"/>
                                          </p:stCondLst>
                                        </p:cTn>
                                        <p:tgtEl>
                                          <p:spTgt spid="375"/>
                                        </p:tgtEl>
                                        <p:attrNameLst>
                                          <p:attrName>style.visibility</p:attrName>
                                        </p:attrNameLst>
                                      </p:cBhvr>
                                      <p:to>
                                        <p:strVal val="visible"/>
                                      </p:to>
                                    </p:set>
                                    <p:animEffect transition="in" filter="fade">
                                      <p:cBhvr>
                                        <p:cTn id="92" dur="500"/>
                                        <p:tgtEl>
                                          <p:spTgt spid="375"/>
                                        </p:tgtEl>
                                      </p:cBhvr>
                                    </p:animEffect>
                                  </p:childTnLst>
                                </p:cTn>
                              </p:par>
                            </p:childTnLst>
                          </p:cTn>
                        </p:par>
                        <p:par>
                          <p:cTn id="93" fill="hold">
                            <p:stCondLst>
                              <p:cond delay="2500"/>
                            </p:stCondLst>
                            <p:childTnLst>
                              <p:par>
                                <p:cTn id="94" presetID="10" presetClass="entr" presetSubtype="0" fill="hold" nodeType="afterEffect">
                                  <p:stCondLst>
                                    <p:cond delay="0"/>
                                  </p:stCondLst>
                                  <p:childTnLst>
                                    <p:set>
                                      <p:cBhvr>
                                        <p:cTn id="95" dur="1" fill="hold">
                                          <p:stCondLst>
                                            <p:cond delay="0"/>
                                          </p:stCondLst>
                                        </p:cTn>
                                        <p:tgtEl>
                                          <p:spTgt spid="380"/>
                                        </p:tgtEl>
                                        <p:attrNameLst>
                                          <p:attrName>style.visibility</p:attrName>
                                        </p:attrNameLst>
                                      </p:cBhvr>
                                      <p:to>
                                        <p:strVal val="visible"/>
                                      </p:to>
                                    </p:set>
                                    <p:animEffect transition="in" filter="fade">
                                      <p:cBhvr>
                                        <p:cTn id="96" dur="500"/>
                                        <p:tgtEl>
                                          <p:spTgt spid="380"/>
                                        </p:tgtEl>
                                      </p:cBhvr>
                                    </p:animEffect>
                                  </p:childTnLst>
                                </p:cTn>
                              </p:par>
                            </p:childTnLst>
                          </p:cTn>
                        </p:par>
                        <p:par>
                          <p:cTn id="97" fill="hold">
                            <p:stCondLst>
                              <p:cond delay="3000"/>
                            </p:stCondLst>
                            <p:childTnLst>
                              <p:par>
                                <p:cTn id="98" presetID="10" presetClass="entr" presetSubtype="0" fill="hold" nodeType="afterEffect">
                                  <p:stCondLst>
                                    <p:cond delay="0"/>
                                  </p:stCondLst>
                                  <p:childTnLst>
                                    <p:set>
                                      <p:cBhvr>
                                        <p:cTn id="99" dur="1" fill="hold">
                                          <p:stCondLst>
                                            <p:cond delay="0"/>
                                          </p:stCondLst>
                                        </p:cTn>
                                        <p:tgtEl>
                                          <p:spTgt spid="395"/>
                                        </p:tgtEl>
                                        <p:attrNameLst>
                                          <p:attrName>style.visibility</p:attrName>
                                        </p:attrNameLst>
                                      </p:cBhvr>
                                      <p:to>
                                        <p:strVal val="visible"/>
                                      </p:to>
                                    </p:set>
                                    <p:animEffect transition="in" filter="fade">
                                      <p:cBhvr>
                                        <p:cTn id="100" dur="500"/>
                                        <p:tgtEl>
                                          <p:spTgt spid="395"/>
                                        </p:tgtEl>
                                      </p:cBhvr>
                                    </p:animEffect>
                                  </p:childTnLst>
                                </p:cTn>
                              </p:par>
                            </p:childTnLst>
                          </p:cTn>
                        </p:par>
                        <p:par>
                          <p:cTn id="101" fill="hold">
                            <p:stCondLst>
                              <p:cond delay="3500"/>
                            </p:stCondLst>
                            <p:childTnLst>
                              <p:par>
                                <p:cTn id="102" presetID="10" presetClass="entr" presetSubtype="0" fill="hold" nodeType="afterEffect">
                                  <p:stCondLst>
                                    <p:cond delay="0"/>
                                  </p:stCondLst>
                                  <p:childTnLst>
                                    <p:set>
                                      <p:cBhvr>
                                        <p:cTn id="103" dur="1" fill="hold">
                                          <p:stCondLst>
                                            <p:cond delay="0"/>
                                          </p:stCondLst>
                                        </p:cTn>
                                        <p:tgtEl>
                                          <p:spTgt spid="387"/>
                                        </p:tgtEl>
                                        <p:attrNameLst>
                                          <p:attrName>style.visibility</p:attrName>
                                        </p:attrNameLst>
                                      </p:cBhvr>
                                      <p:to>
                                        <p:strVal val="visible"/>
                                      </p:to>
                                    </p:set>
                                    <p:animEffect transition="in" filter="fade">
                                      <p:cBhvr>
                                        <p:cTn id="104" dur="500"/>
                                        <p:tgtEl>
                                          <p:spTgt spid="387"/>
                                        </p:tgtEl>
                                      </p:cBhvr>
                                    </p:animEffect>
                                  </p:childTnLst>
                                </p:cTn>
                              </p:par>
                            </p:childTnLst>
                          </p:cTn>
                        </p:par>
                        <p:par>
                          <p:cTn id="105" fill="hold">
                            <p:stCondLst>
                              <p:cond delay="4000"/>
                            </p:stCondLst>
                            <p:childTnLst>
                              <p:par>
                                <p:cTn id="106" presetID="10" presetClass="entr" presetSubtype="0" fill="hold" nodeType="afterEffect">
                                  <p:stCondLst>
                                    <p:cond delay="0"/>
                                  </p:stCondLst>
                                  <p:childTnLst>
                                    <p:set>
                                      <p:cBhvr>
                                        <p:cTn id="107" dur="1" fill="hold">
                                          <p:stCondLst>
                                            <p:cond delay="0"/>
                                          </p:stCondLst>
                                        </p:cTn>
                                        <p:tgtEl>
                                          <p:spTgt spid="394"/>
                                        </p:tgtEl>
                                        <p:attrNameLst>
                                          <p:attrName>style.visibility</p:attrName>
                                        </p:attrNameLst>
                                      </p:cBhvr>
                                      <p:to>
                                        <p:strVal val="visible"/>
                                      </p:to>
                                    </p:set>
                                    <p:animEffect transition="in" filter="fade">
                                      <p:cBhvr>
                                        <p:cTn id="108" dur="500"/>
                                        <p:tgtEl>
                                          <p:spTgt spid="394"/>
                                        </p:tgtEl>
                                      </p:cBhvr>
                                    </p:animEffect>
                                  </p:childTnLst>
                                </p:cTn>
                              </p:par>
                            </p:childTnLst>
                          </p:cTn>
                        </p:par>
                        <p:par>
                          <p:cTn id="109" fill="hold">
                            <p:stCondLst>
                              <p:cond delay="4500"/>
                            </p:stCondLst>
                            <p:childTnLst>
                              <p:par>
                                <p:cTn id="110" presetID="22" presetClass="entr" presetSubtype="8" fill="hold" grpId="0" nodeType="afterEffect">
                                  <p:stCondLst>
                                    <p:cond delay="0"/>
                                  </p:stCondLst>
                                  <p:childTnLst>
                                    <p:set>
                                      <p:cBhvr>
                                        <p:cTn id="111" dur="1" fill="hold">
                                          <p:stCondLst>
                                            <p:cond delay="0"/>
                                          </p:stCondLst>
                                        </p:cTn>
                                        <p:tgtEl>
                                          <p:spTgt spid="75"/>
                                        </p:tgtEl>
                                        <p:attrNameLst>
                                          <p:attrName>style.visibility</p:attrName>
                                        </p:attrNameLst>
                                      </p:cBhvr>
                                      <p:to>
                                        <p:strVal val="visible"/>
                                      </p:to>
                                    </p:set>
                                    <p:animEffect transition="in" filter="wipe(left)">
                                      <p:cBhvr>
                                        <p:cTn id="112" dur="500"/>
                                        <p:tgtEl>
                                          <p:spTgt spid="75"/>
                                        </p:tgtEl>
                                      </p:cBhvr>
                                    </p:animEffect>
                                  </p:childTnLst>
                                </p:cTn>
                              </p:par>
                            </p:childTnLst>
                          </p:cTn>
                        </p:par>
                        <p:par>
                          <p:cTn id="113" fill="hold">
                            <p:stCondLst>
                              <p:cond delay="5000"/>
                            </p:stCondLst>
                            <p:childTnLst>
                              <p:par>
                                <p:cTn id="114" presetID="10" presetClass="entr" presetSubtype="0" fill="hold" nodeType="afterEffect">
                                  <p:stCondLst>
                                    <p:cond delay="0"/>
                                  </p:stCondLst>
                                  <p:childTnLst>
                                    <p:set>
                                      <p:cBhvr>
                                        <p:cTn id="115" dur="1" fill="hold">
                                          <p:stCondLst>
                                            <p:cond delay="0"/>
                                          </p:stCondLst>
                                        </p:cTn>
                                        <p:tgtEl>
                                          <p:spTgt spid="332"/>
                                        </p:tgtEl>
                                        <p:attrNameLst>
                                          <p:attrName>style.visibility</p:attrName>
                                        </p:attrNameLst>
                                      </p:cBhvr>
                                      <p:to>
                                        <p:strVal val="visible"/>
                                      </p:to>
                                    </p:set>
                                    <p:animEffect transition="in" filter="fade">
                                      <p:cBhvr>
                                        <p:cTn id="116" dur="500"/>
                                        <p:tgtEl>
                                          <p:spTgt spid="332"/>
                                        </p:tgtEl>
                                      </p:cBhvr>
                                    </p:animEffect>
                                  </p:childTnLst>
                                </p:cTn>
                              </p:par>
                              <p:par>
                                <p:cTn id="117" presetID="10" presetClass="entr" presetSubtype="0" fill="hold" nodeType="withEffect">
                                  <p:stCondLst>
                                    <p:cond delay="0"/>
                                  </p:stCondLst>
                                  <p:childTnLst>
                                    <p:set>
                                      <p:cBhvr>
                                        <p:cTn id="118" dur="1" fill="hold">
                                          <p:stCondLst>
                                            <p:cond delay="0"/>
                                          </p:stCondLst>
                                        </p:cTn>
                                        <p:tgtEl>
                                          <p:spTgt spid="334"/>
                                        </p:tgtEl>
                                        <p:attrNameLst>
                                          <p:attrName>style.visibility</p:attrName>
                                        </p:attrNameLst>
                                      </p:cBhvr>
                                      <p:to>
                                        <p:strVal val="visible"/>
                                      </p:to>
                                    </p:set>
                                    <p:animEffect transition="in" filter="fade">
                                      <p:cBhvr>
                                        <p:cTn id="119" dur="500"/>
                                        <p:tgtEl>
                                          <p:spTgt spid="334"/>
                                        </p:tgtEl>
                                      </p:cBhvr>
                                    </p:animEffect>
                                  </p:childTnLst>
                                </p:cTn>
                              </p:par>
                              <p:par>
                                <p:cTn id="120" presetID="10" presetClass="entr" presetSubtype="0" fill="hold" nodeType="withEffect">
                                  <p:stCondLst>
                                    <p:cond delay="0"/>
                                  </p:stCondLst>
                                  <p:childTnLst>
                                    <p:set>
                                      <p:cBhvr>
                                        <p:cTn id="121" dur="1" fill="hold">
                                          <p:stCondLst>
                                            <p:cond delay="0"/>
                                          </p:stCondLst>
                                        </p:cTn>
                                        <p:tgtEl>
                                          <p:spTgt spid="335"/>
                                        </p:tgtEl>
                                        <p:attrNameLst>
                                          <p:attrName>style.visibility</p:attrName>
                                        </p:attrNameLst>
                                      </p:cBhvr>
                                      <p:to>
                                        <p:strVal val="visible"/>
                                      </p:to>
                                    </p:set>
                                    <p:animEffect transition="in" filter="fade">
                                      <p:cBhvr>
                                        <p:cTn id="122" dur="500"/>
                                        <p:tgtEl>
                                          <p:spTgt spid="335"/>
                                        </p:tgtEl>
                                      </p:cBhvr>
                                    </p:animEffect>
                                  </p:childTnLst>
                                </p:cTn>
                              </p:par>
                              <p:par>
                                <p:cTn id="123" presetID="10" presetClass="entr" presetSubtype="0" fill="hold" nodeType="withEffect">
                                  <p:stCondLst>
                                    <p:cond delay="0"/>
                                  </p:stCondLst>
                                  <p:childTnLst>
                                    <p:set>
                                      <p:cBhvr>
                                        <p:cTn id="124" dur="1" fill="hold">
                                          <p:stCondLst>
                                            <p:cond delay="0"/>
                                          </p:stCondLst>
                                        </p:cTn>
                                        <p:tgtEl>
                                          <p:spTgt spid="331"/>
                                        </p:tgtEl>
                                        <p:attrNameLst>
                                          <p:attrName>style.visibility</p:attrName>
                                        </p:attrNameLst>
                                      </p:cBhvr>
                                      <p:to>
                                        <p:strVal val="visible"/>
                                      </p:to>
                                    </p:set>
                                    <p:animEffect transition="in" filter="fade">
                                      <p:cBhvr>
                                        <p:cTn id="125" dur="500"/>
                                        <p:tgtEl>
                                          <p:spTgt spid="331"/>
                                        </p:tgtEl>
                                      </p:cBhvr>
                                    </p:animEffect>
                                  </p:childTnLst>
                                </p:cTn>
                              </p:par>
                              <p:par>
                                <p:cTn id="126" presetID="10" presetClass="entr" presetSubtype="0" fill="hold" nodeType="withEffect">
                                  <p:stCondLst>
                                    <p:cond delay="0"/>
                                  </p:stCondLst>
                                  <p:childTnLst>
                                    <p:set>
                                      <p:cBhvr>
                                        <p:cTn id="127" dur="1" fill="hold">
                                          <p:stCondLst>
                                            <p:cond delay="0"/>
                                          </p:stCondLst>
                                        </p:cTn>
                                        <p:tgtEl>
                                          <p:spTgt spid="333"/>
                                        </p:tgtEl>
                                        <p:attrNameLst>
                                          <p:attrName>style.visibility</p:attrName>
                                        </p:attrNameLst>
                                      </p:cBhvr>
                                      <p:to>
                                        <p:strVal val="visible"/>
                                      </p:to>
                                    </p:set>
                                    <p:animEffect transition="in" filter="fade">
                                      <p:cBhvr>
                                        <p:cTn id="128" dur="500"/>
                                        <p:tgtEl>
                                          <p:spTgt spid="333"/>
                                        </p:tgtEl>
                                      </p:cBhvr>
                                    </p:animEffect>
                                  </p:childTnLst>
                                </p:cTn>
                              </p:par>
                              <p:par>
                                <p:cTn id="129" presetID="10" presetClass="entr" presetSubtype="0" fill="hold" nodeType="withEffect">
                                  <p:stCondLst>
                                    <p:cond delay="0"/>
                                  </p:stCondLst>
                                  <p:childTnLst>
                                    <p:set>
                                      <p:cBhvr>
                                        <p:cTn id="130" dur="1" fill="hold">
                                          <p:stCondLst>
                                            <p:cond delay="0"/>
                                          </p:stCondLst>
                                        </p:cTn>
                                        <p:tgtEl>
                                          <p:spTgt spid="336"/>
                                        </p:tgtEl>
                                        <p:attrNameLst>
                                          <p:attrName>style.visibility</p:attrName>
                                        </p:attrNameLst>
                                      </p:cBhvr>
                                      <p:to>
                                        <p:strVal val="visible"/>
                                      </p:to>
                                    </p:set>
                                    <p:animEffect transition="in" filter="fade">
                                      <p:cBhvr>
                                        <p:cTn id="131" dur="500"/>
                                        <p:tgtEl>
                                          <p:spTgt spid="336"/>
                                        </p:tgtEl>
                                      </p:cBhvr>
                                    </p:animEffect>
                                  </p:childTnLst>
                                </p:cTn>
                              </p:par>
                              <p:par>
                                <p:cTn id="132" presetID="10" presetClass="entr" presetSubtype="0" fill="hold" nodeType="withEffect">
                                  <p:stCondLst>
                                    <p:cond delay="0"/>
                                  </p:stCondLst>
                                  <p:childTnLst>
                                    <p:set>
                                      <p:cBhvr>
                                        <p:cTn id="133" dur="1" fill="hold">
                                          <p:stCondLst>
                                            <p:cond delay="0"/>
                                          </p:stCondLst>
                                        </p:cTn>
                                        <p:tgtEl>
                                          <p:spTgt spid="417"/>
                                        </p:tgtEl>
                                        <p:attrNameLst>
                                          <p:attrName>style.visibility</p:attrName>
                                        </p:attrNameLst>
                                      </p:cBhvr>
                                      <p:to>
                                        <p:strVal val="visible"/>
                                      </p:to>
                                    </p:set>
                                    <p:animEffect transition="in" filter="fade">
                                      <p:cBhvr>
                                        <p:cTn id="134" dur="500"/>
                                        <p:tgtEl>
                                          <p:spTgt spid="417"/>
                                        </p:tgtEl>
                                      </p:cBhvr>
                                    </p:animEffect>
                                  </p:childTnLst>
                                </p:cTn>
                              </p:par>
                            </p:childTnLst>
                          </p:cTn>
                        </p:par>
                        <p:par>
                          <p:cTn id="135" fill="hold">
                            <p:stCondLst>
                              <p:cond delay="5500"/>
                            </p:stCondLst>
                            <p:childTnLst>
                              <p:par>
                                <p:cTn id="136" presetID="22" presetClass="entr" presetSubtype="2" fill="hold" grpId="0" nodeType="afterEffect">
                                  <p:stCondLst>
                                    <p:cond delay="0"/>
                                  </p:stCondLst>
                                  <p:childTnLst>
                                    <p:set>
                                      <p:cBhvr>
                                        <p:cTn id="137" dur="1" fill="hold">
                                          <p:stCondLst>
                                            <p:cond delay="0"/>
                                          </p:stCondLst>
                                        </p:cTn>
                                        <p:tgtEl>
                                          <p:spTgt spid="71"/>
                                        </p:tgtEl>
                                        <p:attrNameLst>
                                          <p:attrName>style.visibility</p:attrName>
                                        </p:attrNameLst>
                                      </p:cBhvr>
                                      <p:to>
                                        <p:strVal val="visible"/>
                                      </p:to>
                                    </p:set>
                                    <p:animEffect transition="in" filter="wipe(right)">
                                      <p:cBhvr>
                                        <p:cTn id="138" dur="500"/>
                                        <p:tgtEl>
                                          <p:spTgt spid="71"/>
                                        </p:tgtEl>
                                      </p:cBhvr>
                                    </p:animEffect>
                                  </p:childTnLst>
                                </p:cTn>
                              </p:par>
                            </p:childTnLst>
                          </p:cTn>
                        </p:par>
                        <p:par>
                          <p:cTn id="139" fill="hold">
                            <p:stCondLst>
                              <p:cond delay="6000"/>
                            </p:stCondLst>
                            <p:childTnLst>
                              <p:par>
                                <p:cTn id="140" presetID="10" presetClass="entr" presetSubtype="0" fill="hold" nodeType="afterEffect">
                                  <p:stCondLst>
                                    <p:cond delay="0"/>
                                  </p:stCondLst>
                                  <p:childTnLst>
                                    <p:set>
                                      <p:cBhvr>
                                        <p:cTn id="141" dur="1" fill="hold">
                                          <p:stCondLst>
                                            <p:cond delay="0"/>
                                          </p:stCondLst>
                                        </p:cTn>
                                        <p:tgtEl>
                                          <p:spTgt spid="337"/>
                                        </p:tgtEl>
                                        <p:attrNameLst>
                                          <p:attrName>style.visibility</p:attrName>
                                        </p:attrNameLst>
                                      </p:cBhvr>
                                      <p:to>
                                        <p:strVal val="visible"/>
                                      </p:to>
                                    </p:set>
                                    <p:animEffect transition="in" filter="fade">
                                      <p:cBhvr>
                                        <p:cTn id="142" dur="500"/>
                                        <p:tgtEl>
                                          <p:spTgt spid="337"/>
                                        </p:tgtEl>
                                      </p:cBhvr>
                                    </p:animEffect>
                                  </p:childTnLst>
                                </p:cTn>
                              </p:par>
                              <p:par>
                                <p:cTn id="143" presetID="10" presetClass="entr" presetSubtype="0" fill="hold" nodeType="withEffect">
                                  <p:stCondLst>
                                    <p:cond delay="0"/>
                                  </p:stCondLst>
                                  <p:childTnLst>
                                    <p:set>
                                      <p:cBhvr>
                                        <p:cTn id="144" dur="1" fill="hold">
                                          <p:stCondLst>
                                            <p:cond delay="0"/>
                                          </p:stCondLst>
                                        </p:cTn>
                                        <p:tgtEl>
                                          <p:spTgt spid="328"/>
                                        </p:tgtEl>
                                        <p:attrNameLst>
                                          <p:attrName>style.visibility</p:attrName>
                                        </p:attrNameLst>
                                      </p:cBhvr>
                                      <p:to>
                                        <p:strVal val="visible"/>
                                      </p:to>
                                    </p:set>
                                    <p:animEffect transition="in" filter="fade">
                                      <p:cBhvr>
                                        <p:cTn id="145" dur="500"/>
                                        <p:tgtEl>
                                          <p:spTgt spid="328"/>
                                        </p:tgtEl>
                                      </p:cBhvr>
                                    </p:animEffect>
                                  </p:childTnLst>
                                </p:cTn>
                              </p:par>
                              <p:par>
                                <p:cTn id="146" presetID="10" presetClass="entr" presetSubtype="0" fill="hold" nodeType="withEffect">
                                  <p:stCondLst>
                                    <p:cond delay="0"/>
                                  </p:stCondLst>
                                  <p:childTnLst>
                                    <p:set>
                                      <p:cBhvr>
                                        <p:cTn id="147" dur="1" fill="hold">
                                          <p:stCondLst>
                                            <p:cond delay="0"/>
                                          </p:stCondLst>
                                        </p:cTn>
                                        <p:tgtEl>
                                          <p:spTgt spid="338"/>
                                        </p:tgtEl>
                                        <p:attrNameLst>
                                          <p:attrName>style.visibility</p:attrName>
                                        </p:attrNameLst>
                                      </p:cBhvr>
                                      <p:to>
                                        <p:strVal val="visible"/>
                                      </p:to>
                                    </p:set>
                                    <p:animEffect transition="in" filter="fade">
                                      <p:cBhvr>
                                        <p:cTn id="148" dur="500"/>
                                        <p:tgtEl>
                                          <p:spTgt spid="338"/>
                                        </p:tgtEl>
                                      </p:cBhvr>
                                    </p:animEffect>
                                  </p:childTnLst>
                                </p:cTn>
                              </p:par>
                              <p:par>
                                <p:cTn id="149" presetID="10" presetClass="entr" presetSubtype="0" fill="hold" nodeType="withEffect">
                                  <p:stCondLst>
                                    <p:cond delay="0"/>
                                  </p:stCondLst>
                                  <p:childTnLst>
                                    <p:set>
                                      <p:cBhvr>
                                        <p:cTn id="150" dur="1" fill="hold">
                                          <p:stCondLst>
                                            <p:cond delay="0"/>
                                          </p:stCondLst>
                                        </p:cTn>
                                        <p:tgtEl>
                                          <p:spTgt spid="339"/>
                                        </p:tgtEl>
                                        <p:attrNameLst>
                                          <p:attrName>style.visibility</p:attrName>
                                        </p:attrNameLst>
                                      </p:cBhvr>
                                      <p:to>
                                        <p:strVal val="visible"/>
                                      </p:to>
                                    </p:set>
                                    <p:animEffect transition="in" filter="fade">
                                      <p:cBhvr>
                                        <p:cTn id="151" dur="500"/>
                                        <p:tgtEl>
                                          <p:spTgt spid="339"/>
                                        </p:tgtEl>
                                      </p:cBhvr>
                                    </p:animEffect>
                                  </p:childTnLst>
                                </p:cTn>
                              </p:par>
                              <p:par>
                                <p:cTn id="152" presetID="10" presetClass="entr" presetSubtype="0" fill="hold" nodeType="withEffect">
                                  <p:stCondLst>
                                    <p:cond delay="0"/>
                                  </p:stCondLst>
                                  <p:childTnLst>
                                    <p:set>
                                      <p:cBhvr>
                                        <p:cTn id="153" dur="1" fill="hold">
                                          <p:stCondLst>
                                            <p:cond delay="0"/>
                                          </p:stCondLst>
                                        </p:cTn>
                                        <p:tgtEl>
                                          <p:spTgt spid="340"/>
                                        </p:tgtEl>
                                        <p:attrNameLst>
                                          <p:attrName>style.visibility</p:attrName>
                                        </p:attrNameLst>
                                      </p:cBhvr>
                                      <p:to>
                                        <p:strVal val="visible"/>
                                      </p:to>
                                    </p:set>
                                    <p:animEffect transition="in" filter="fade">
                                      <p:cBhvr>
                                        <p:cTn id="154" dur="500"/>
                                        <p:tgtEl>
                                          <p:spTgt spid="340"/>
                                        </p:tgtEl>
                                      </p:cBhvr>
                                    </p:animEffect>
                                  </p:childTnLst>
                                </p:cTn>
                              </p:par>
                              <p:par>
                                <p:cTn id="155" presetID="10" presetClass="entr" presetSubtype="0" fill="hold" nodeType="withEffect">
                                  <p:stCondLst>
                                    <p:cond delay="0"/>
                                  </p:stCondLst>
                                  <p:childTnLst>
                                    <p:set>
                                      <p:cBhvr>
                                        <p:cTn id="156" dur="1" fill="hold">
                                          <p:stCondLst>
                                            <p:cond delay="0"/>
                                          </p:stCondLst>
                                        </p:cTn>
                                        <p:tgtEl>
                                          <p:spTgt spid="341"/>
                                        </p:tgtEl>
                                        <p:attrNameLst>
                                          <p:attrName>style.visibility</p:attrName>
                                        </p:attrNameLst>
                                      </p:cBhvr>
                                      <p:to>
                                        <p:strVal val="visible"/>
                                      </p:to>
                                    </p:set>
                                    <p:animEffect transition="in" filter="fade">
                                      <p:cBhvr>
                                        <p:cTn id="157" dur="500"/>
                                        <p:tgtEl>
                                          <p:spTgt spid="341"/>
                                        </p:tgtEl>
                                      </p:cBhvr>
                                    </p:animEffect>
                                  </p:childTnLst>
                                </p:cTn>
                              </p:par>
                              <p:par>
                                <p:cTn id="158" presetID="10" presetClass="entr" presetSubtype="0" fill="hold" nodeType="withEffect">
                                  <p:stCondLst>
                                    <p:cond delay="0"/>
                                  </p:stCondLst>
                                  <p:childTnLst>
                                    <p:set>
                                      <p:cBhvr>
                                        <p:cTn id="159" dur="1" fill="hold">
                                          <p:stCondLst>
                                            <p:cond delay="0"/>
                                          </p:stCondLst>
                                        </p:cTn>
                                        <p:tgtEl>
                                          <p:spTgt spid="242"/>
                                        </p:tgtEl>
                                        <p:attrNameLst>
                                          <p:attrName>style.visibility</p:attrName>
                                        </p:attrNameLst>
                                      </p:cBhvr>
                                      <p:to>
                                        <p:strVal val="visible"/>
                                      </p:to>
                                    </p:set>
                                    <p:animEffect transition="in" filter="fade">
                                      <p:cBhvr>
                                        <p:cTn id="160"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5" grpId="0" animBg="1"/>
      <p:bldP spid="87" grpId="0" animBg="1"/>
      <p:bldP spid="31" grpId="0" animBg="1"/>
      <p:bldP spid="32" grpId="0" animBg="1"/>
      <p:bldP spid="56" grpId="0" animBg="1"/>
      <p:bldP spid="71" grpId="0" animBg="1"/>
      <p:bldP spid="3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905170" y="1298055"/>
            <a:ext cx="3514360" cy="1661978"/>
            <a:chOff x="745576" y="1107841"/>
            <a:chExt cx="3514360" cy="166197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221" y="1978067"/>
              <a:ext cx="2969071" cy="791752"/>
            </a:xfrm>
            <a:prstGeom prst="rect">
              <a:avLst/>
            </a:prstGeom>
          </p:spPr>
        </p:pic>
        <p:sp>
          <p:nvSpPr>
            <p:cNvPr id="5" name="Rectangle 4"/>
            <p:cNvSpPr/>
            <p:nvPr/>
          </p:nvSpPr>
          <p:spPr>
            <a:xfrm>
              <a:off x="745576" y="1107841"/>
              <a:ext cx="3514360" cy="369332"/>
            </a:xfrm>
            <a:prstGeom prst="rect">
              <a:avLst/>
            </a:prstGeom>
          </p:spPr>
          <p:txBody>
            <a:bodyPr wrap="none">
              <a:spAutoFit/>
            </a:bodyPr>
            <a:lstStyle/>
            <a:p>
              <a:r>
                <a:rPr lang="en-GB" i="1" dirty="0"/>
                <a:t>Three-Tier Monolithic Application</a:t>
              </a:r>
              <a:endParaRPr lang="en-GB" dirty="0"/>
            </a:p>
          </p:txBody>
        </p:sp>
      </p:grpSp>
      <p:grpSp>
        <p:nvGrpSpPr>
          <p:cNvPr id="16" name="Group 15"/>
          <p:cNvGrpSpPr/>
          <p:nvPr/>
        </p:nvGrpSpPr>
        <p:grpSpPr>
          <a:xfrm>
            <a:off x="7975980" y="1113389"/>
            <a:ext cx="2684887" cy="2465539"/>
            <a:chOff x="7975980" y="1113389"/>
            <a:chExt cx="2684887" cy="2465539"/>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5980" y="1498141"/>
              <a:ext cx="2684887" cy="2080787"/>
            </a:xfrm>
            <a:prstGeom prst="rect">
              <a:avLst/>
            </a:prstGeom>
          </p:spPr>
        </p:pic>
        <p:sp>
          <p:nvSpPr>
            <p:cNvPr id="9" name="Rectangle 8"/>
            <p:cNvSpPr/>
            <p:nvPr/>
          </p:nvSpPr>
          <p:spPr>
            <a:xfrm>
              <a:off x="8569820" y="1113389"/>
              <a:ext cx="1497205" cy="369332"/>
            </a:xfrm>
            <a:prstGeom prst="rect">
              <a:avLst/>
            </a:prstGeom>
          </p:spPr>
          <p:txBody>
            <a:bodyPr wrap="none">
              <a:spAutoFit/>
            </a:bodyPr>
            <a:lstStyle/>
            <a:p>
              <a:r>
                <a:rPr lang="en-GB" i="1" dirty="0"/>
                <a:t>Microservices</a:t>
              </a:r>
              <a:endParaRPr lang="en-GB" dirty="0"/>
            </a:p>
          </p:txBody>
        </p:sp>
      </p:grpSp>
      <p:sp>
        <p:nvSpPr>
          <p:cNvPr id="10" name="Right Arrow 9"/>
          <p:cNvSpPr/>
          <p:nvPr/>
        </p:nvSpPr>
        <p:spPr bwMode="auto">
          <a:xfrm>
            <a:off x="5457080" y="2178556"/>
            <a:ext cx="1280160" cy="329184"/>
          </a:xfrm>
          <a:prstGeom prs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0"/>
          <p:cNvSpPr>
            <a:spLocks noGrp="1"/>
          </p:cNvSpPr>
          <p:nvPr>
            <p:ph type="title"/>
          </p:nvPr>
        </p:nvSpPr>
        <p:spPr/>
        <p:txBody>
          <a:bodyPr/>
          <a:lstStyle/>
          <a:p>
            <a:pPr algn="ctr"/>
            <a:r>
              <a:rPr lang="en-GB" dirty="0">
                <a:solidFill>
                  <a:srgbClr val="0070C0"/>
                </a:solidFill>
              </a:rPr>
              <a:t>Move to Microservices</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14" y="4046635"/>
            <a:ext cx="5619337" cy="2303007"/>
          </a:xfrm>
          <a:prstGeom prst="rect">
            <a:avLst/>
          </a:prstGeom>
        </p:spPr>
      </p:pic>
      <p:sp>
        <p:nvSpPr>
          <p:cNvPr id="14" name="Rectangle 13"/>
          <p:cNvSpPr/>
          <p:nvPr/>
        </p:nvSpPr>
        <p:spPr>
          <a:xfrm>
            <a:off x="5833985" y="3764319"/>
            <a:ext cx="6242152" cy="2585323"/>
          </a:xfrm>
          <a:prstGeom prst="rect">
            <a:avLst/>
          </a:prstGeom>
        </p:spPr>
        <p:txBody>
          <a:bodyPr wrap="square">
            <a:spAutoFit/>
          </a:bodyPr>
          <a:lstStyle/>
          <a:p>
            <a:pPr marL="285750" indent="-285750">
              <a:lnSpc>
                <a:spcPct val="150000"/>
              </a:lnSpc>
              <a:buFont typeface="Arial" panose="020B0604020202020204" pitchFamily="34" charset="0"/>
              <a:buChar char="•"/>
            </a:pPr>
            <a:r>
              <a:rPr lang="en-GB" i="1" dirty="0"/>
              <a:t>Decompose to services small enough to truly reflect independent concerns </a:t>
            </a:r>
          </a:p>
          <a:p>
            <a:pPr marL="285750" indent="-285750">
              <a:lnSpc>
                <a:spcPct val="150000"/>
              </a:lnSpc>
              <a:buFont typeface="Arial" panose="020B0604020202020204" pitchFamily="34" charset="0"/>
              <a:buChar char="•"/>
            </a:pPr>
            <a:r>
              <a:rPr lang="en-GB" i="1" dirty="0"/>
              <a:t>Containerization separates application from underlying infrastructure</a:t>
            </a:r>
          </a:p>
          <a:p>
            <a:pPr marL="285750" indent="-285750">
              <a:lnSpc>
                <a:spcPct val="150000"/>
              </a:lnSpc>
              <a:buFont typeface="Arial" panose="020B0604020202020204" pitchFamily="34" charset="0"/>
              <a:buChar char="•"/>
            </a:pPr>
            <a:r>
              <a:rPr lang="en-GB" i="1" dirty="0"/>
              <a:t>Cluster manager maximizes overall resource utilization </a:t>
            </a:r>
          </a:p>
          <a:p>
            <a:pPr marL="285750" indent="-285750">
              <a:lnSpc>
                <a:spcPct val="150000"/>
              </a:lnSpc>
              <a:buFont typeface="Arial" panose="020B0604020202020204" pitchFamily="34" charset="0"/>
              <a:buChar char="•"/>
            </a:pPr>
            <a:r>
              <a:rPr lang="en-GB" i="1" dirty="0"/>
              <a:t>Microservices can scale and update independently</a:t>
            </a:r>
          </a:p>
        </p:txBody>
      </p:sp>
    </p:spTree>
    <p:extLst>
      <p:ext uri="{BB962C8B-B14F-4D97-AF65-F5344CB8AC3E}">
        <p14:creationId xmlns:p14="http://schemas.microsoft.com/office/powerpoint/2010/main" val="11272932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solidFill>
                  <a:srgbClr val="0070C0"/>
                </a:solidFill>
              </a:rPr>
              <a:t>Containerization and Microservices with Azure</a:t>
            </a:r>
          </a:p>
        </p:txBody>
      </p:sp>
      <p:sp>
        <p:nvSpPr>
          <p:cNvPr id="4" name="Rectangle 3"/>
          <p:cNvSpPr/>
          <p:nvPr/>
        </p:nvSpPr>
        <p:spPr>
          <a:xfrm>
            <a:off x="2424712" y="4919061"/>
            <a:ext cx="7417283" cy="100455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Azure Virtual Machine Scale Sets</a:t>
            </a:r>
          </a:p>
          <a:p>
            <a:pPr algn="ctr"/>
            <a:r>
              <a:rPr lang="en-GB" dirty="0"/>
              <a:t>flexible infrastructure</a:t>
            </a:r>
          </a:p>
        </p:txBody>
      </p:sp>
      <p:sp>
        <p:nvSpPr>
          <p:cNvPr id="6" name="Rectangle 5"/>
          <p:cNvSpPr/>
          <p:nvPr/>
        </p:nvSpPr>
        <p:spPr>
          <a:xfrm>
            <a:off x="3105764" y="3914509"/>
            <a:ext cx="6055180" cy="100455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Azure Container Service</a:t>
            </a:r>
          </a:p>
          <a:p>
            <a:pPr algn="ctr"/>
            <a:r>
              <a:rPr lang="en-GB" dirty="0"/>
              <a:t>orchestration and composition</a:t>
            </a:r>
          </a:p>
        </p:txBody>
      </p:sp>
      <p:sp>
        <p:nvSpPr>
          <p:cNvPr id="7" name="Rectangle 6"/>
          <p:cNvSpPr/>
          <p:nvPr/>
        </p:nvSpPr>
        <p:spPr>
          <a:xfrm>
            <a:off x="3861858" y="2909957"/>
            <a:ext cx="4664623" cy="10045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Azure Service Fabric</a:t>
            </a:r>
          </a:p>
          <a:p>
            <a:pPr algn="ctr"/>
            <a:r>
              <a:rPr lang="en-GB" dirty="0"/>
              <a:t>microservices framework</a:t>
            </a:r>
          </a:p>
        </p:txBody>
      </p:sp>
      <p:sp>
        <p:nvSpPr>
          <p:cNvPr id="8" name="Rectangle 7"/>
          <p:cNvSpPr/>
          <p:nvPr/>
        </p:nvSpPr>
        <p:spPr>
          <a:xfrm>
            <a:off x="4901364" y="1914208"/>
            <a:ext cx="2585610" cy="1004552"/>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Azure Functions</a:t>
            </a:r>
          </a:p>
          <a:p>
            <a:pPr algn="ctr"/>
            <a:r>
              <a:rPr lang="en-GB" dirty="0"/>
              <a:t>compute-on-demand </a:t>
            </a:r>
          </a:p>
          <a:p>
            <a:pPr algn="ctr"/>
            <a:endParaRPr lang="en-GB" dirty="0"/>
          </a:p>
        </p:txBody>
      </p:sp>
    </p:spTree>
    <p:extLst>
      <p:ext uri="{BB962C8B-B14F-4D97-AF65-F5344CB8AC3E}">
        <p14:creationId xmlns:p14="http://schemas.microsoft.com/office/powerpoint/2010/main" val="4169806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469039" y="2083915"/>
            <a:ext cx="5453724" cy="4239525"/>
          </a:xfrm>
        </p:spPr>
        <p:txBody>
          <a:bodyPr/>
          <a:lstStyle/>
          <a:p>
            <a:r>
              <a:rPr lang="en-GB" dirty="0"/>
              <a:t>GA at //build</a:t>
            </a:r>
          </a:p>
          <a:p>
            <a:r>
              <a:rPr lang="en-GB" sz="3600" dirty="0"/>
              <a:t>Deploy and manage identical virtual machines as a set </a:t>
            </a:r>
          </a:p>
          <a:p>
            <a:r>
              <a:rPr lang="en-GB" dirty="0"/>
              <a:t>Integrated auto-scale and load balancing</a:t>
            </a:r>
          </a:p>
          <a:p>
            <a:endParaRPr lang="en-GB" dirty="0"/>
          </a:p>
          <a:p>
            <a:endParaRPr lang="en-GB" dirty="0"/>
          </a:p>
        </p:txBody>
      </p:sp>
      <p:sp>
        <p:nvSpPr>
          <p:cNvPr id="3" name="Title 2"/>
          <p:cNvSpPr>
            <a:spLocks noGrp="1"/>
          </p:cNvSpPr>
          <p:nvPr>
            <p:ph type="title"/>
          </p:nvPr>
        </p:nvSpPr>
        <p:spPr/>
        <p:txBody>
          <a:bodyPr/>
          <a:lstStyle/>
          <a:p>
            <a:r>
              <a:rPr lang="en-GB" sz="4800" dirty="0">
                <a:solidFill>
                  <a:srgbClr val="0070C0"/>
                </a:solidFill>
              </a:rPr>
              <a:t>Azure Virtual Machine Scale Sets</a:t>
            </a:r>
            <a:br>
              <a:rPr lang="en-GB" sz="4800" dirty="0">
                <a:solidFill>
                  <a:srgbClr val="0070C0"/>
                </a:solidFill>
              </a:rPr>
            </a:br>
            <a:r>
              <a:rPr lang="en-GB" sz="4000" i="1" dirty="0">
                <a:solidFill>
                  <a:srgbClr val="0070C0"/>
                </a:solidFill>
              </a:rPr>
              <a:t>“Control it like IaaS, scale it like PaaS”</a:t>
            </a:r>
            <a:endParaRPr lang="en-GB" i="1" dirty="0">
              <a:solidFill>
                <a:srgbClr val="0070C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521" y="2083915"/>
            <a:ext cx="5477639" cy="3229426"/>
          </a:xfrm>
          <a:prstGeom prst="rect">
            <a:avLst/>
          </a:prstGeom>
        </p:spPr>
      </p:pic>
      <p:sp>
        <p:nvSpPr>
          <p:cNvPr id="5" name="Rectangle 4"/>
          <p:cNvSpPr/>
          <p:nvPr/>
        </p:nvSpPr>
        <p:spPr>
          <a:xfrm>
            <a:off x="529115" y="5561749"/>
            <a:ext cx="5658449" cy="646331"/>
          </a:xfrm>
          <a:prstGeom prst="rect">
            <a:avLst/>
          </a:prstGeom>
        </p:spPr>
        <p:txBody>
          <a:bodyPr wrap="square">
            <a:spAutoFit/>
          </a:bodyPr>
          <a:lstStyle/>
          <a:p>
            <a:pPr algn="ctr"/>
            <a:r>
              <a:rPr lang="en-GB" i="1" dirty="0">
                <a:solidFill>
                  <a:srgbClr val="0070C0"/>
                </a:solidFill>
              </a:rPr>
              <a:t>Define a single compute resource, which has network, storage and extension properties</a:t>
            </a:r>
          </a:p>
        </p:txBody>
      </p:sp>
    </p:spTree>
    <p:extLst>
      <p:ext uri="{BB962C8B-B14F-4D97-AF65-F5344CB8AC3E}">
        <p14:creationId xmlns:p14="http://schemas.microsoft.com/office/powerpoint/2010/main" val="46431562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8422" y="1871565"/>
            <a:ext cx="11653523" cy="4348370"/>
          </a:xfrm>
        </p:spPr>
        <p:txBody>
          <a:bodyPr/>
          <a:lstStyle/>
          <a:p>
            <a:r>
              <a:rPr lang="en-GB" dirty="0"/>
              <a:t>Preview at //build</a:t>
            </a:r>
          </a:p>
          <a:p>
            <a:r>
              <a:rPr lang="en-GB" dirty="0"/>
              <a:t>Event driven, compute-on-demand</a:t>
            </a:r>
          </a:p>
          <a:p>
            <a:pPr lvl="1"/>
            <a:r>
              <a:rPr lang="en-GB" dirty="0"/>
              <a:t>Storage, queues, messages, HTTP triggers</a:t>
            </a:r>
          </a:p>
          <a:p>
            <a:r>
              <a:rPr lang="en-GB" dirty="0"/>
              <a:t>Makes it easy to process and react to events</a:t>
            </a:r>
          </a:p>
          <a:p>
            <a:r>
              <a:rPr lang="en-GB" dirty="0"/>
              <a:t>Scale-based and on-demand, so pay only for the resources you consume</a:t>
            </a:r>
          </a:p>
          <a:p>
            <a:pPr lvl="1"/>
            <a:r>
              <a:rPr lang="en-GB" dirty="0"/>
              <a:t>“</a:t>
            </a:r>
            <a:r>
              <a:rPr lang="en-GB" dirty="0" err="1"/>
              <a:t>Serverless</a:t>
            </a:r>
            <a:r>
              <a:rPr lang="en-GB" dirty="0"/>
              <a:t>” execution model</a:t>
            </a:r>
          </a:p>
          <a:p>
            <a:r>
              <a:rPr lang="en-GB" dirty="0"/>
              <a:t>Built on Web Jobs SDK, Run in App Services</a:t>
            </a:r>
          </a:p>
        </p:txBody>
      </p:sp>
      <p:sp>
        <p:nvSpPr>
          <p:cNvPr id="3" name="Title 2"/>
          <p:cNvSpPr>
            <a:spLocks noGrp="1"/>
          </p:cNvSpPr>
          <p:nvPr>
            <p:ph type="title"/>
          </p:nvPr>
        </p:nvSpPr>
        <p:spPr/>
        <p:txBody>
          <a:bodyPr/>
          <a:lstStyle/>
          <a:p>
            <a:r>
              <a:rPr lang="en-GB" sz="4800" dirty="0">
                <a:solidFill>
                  <a:srgbClr val="0070C0"/>
                </a:solidFill>
              </a:rPr>
              <a:t>Azure Functions</a:t>
            </a:r>
            <a:br>
              <a:rPr lang="en-GB" sz="4800" dirty="0">
                <a:solidFill>
                  <a:srgbClr val="0070C0"/>
                </a:solidFill>
              </a:rPr>
            </a:br>
            <a:r>
              <a:rPr lang="en-GB" sz="4000" i="1" dirty="0">
                <a:solidFill>
                  <a:srgbClr val="0070C0"/>
                </a:solidFill>
              </a:rPr>
              <a:t>“Functions as a service”</a:t>
            </a:r>
            <a:endParaRPr lang="en-GB" i="1" dirty="0">
              <a:solidFill>
                <a:srgbClr val="0070C0"/>
              </a:solidFill>
            </a:endParaRPr>
          </a:p>
        </p:txBody>
      </p:sp>
      <p:pic>
        <p:nvPicPr>
          <p:cNvPr id="4" name="Picture 6"/>
          <p:cNvPicPr>
            <a:picLocks noChangeAspect="1"/>
          </p:cNvPicPr>
          <p:nvPr/>
        </p:nvPicPr>
        <p:blipFill>
          <a:blip r:embed="rId2"/>
          <a:stretch>
            <a:fillRect/>
          </a:stretch>
        </p:blipFill>
        <p:spPr>
          <a:xfrm>
            <a:off x="9360671" y="526833"/>
            <a:ext cx="2119899" cy="2119899"/>
          </a:xfrm>
          <a:prstGeom prst="rect">
            <a:avLst/>
          </a:prstGeom>
        </p:spPr>
      </p:pic>
    </p:spTree>
    <p:extLst>
      <p:ext uri="{BB962C8B-B14F-4D97-AF65-F5344CB8AC3E}">
        <p14:creationId xmlns:p14="http://schemas.microsoft.com/office/powerpoint/2010/main" val="2755884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0153" y="2463466"/>
            <a:ext cx="6464393" cy="3241297"/>
          </a:xfrm>
          <a:prstGeom prst="round2DiagRect">
            <a:avLst>
              <a:gd name="adj1" fmla="val 5608"/>
              <a:gd name="adj2" fmla="val 0"/>
            </a:avLst>
          </a:prstGeom>
          <a:solidFill>
            <a:schemeClr val="accent2"/>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p:cNvSpPr>
            <a:spLocks noGrp="1"/>
          </p:cNvSpPr>
          <p:nvPr>
            <p:ph type="body" sz="quarter" idx="10"/>
          </p:nvPr>
        </p:nvSpPr>
        <p:spPr>
          <a:xfrm>
            <a:off x="7506269" y="2463467"/>
            <a:ext cx="4339988" cy="3336832"/>
          </a:xfrm>
        </p:spPr>
        <p:txBody>
          <a:bodyPr>
            <a:normAutofit fontScale="70000" lnSpcReduction="20000"/>
          </a:bodyPr>
          <a:lstStyle/>
          <a:p>
            <a:r>
              <a:rPr lang="en-GB" i="1" dirty="0"/>
              <a:t>ASP.NET 4.6 is the more mature platform, it’s battle-tested and released and available today</a:t>
            </a:r>
          </a:p>
          <a:p>
            <a:endParaRPr lang="en-GB" i="1" dirty="0"/>
          </a:p>
          <a:p>
            <a:r>
              <a:rPr lang="en-GB" i="1" dirty="0"/>
              <a:t>ASP.NET Core 1.0 is a 1.0 release that includes Web API and MVC and EF but doesn’t yet have SignalR or Web Pages, or VB or F# support </a:t>
            </a:r>
          </a:p>
        </p:txBody>
      </p:sp>
      <p:sp>
        <p:nvSpPr>
          <p:cNvPr id="2" name="Title 1"/>
          <p:cNvSpPr>
            <a:spLocks noGrp="1"/>
          </p:cNvSpPr>
          <p:nvPr>
            <p:ph type="title"/>
          </p:nvPr>
        </p:nvSpPr>
        <p:spPr>
          <a:xfrm>
            <a:off x="1143001" y="347752"/>
            <a:ext cx="9905998" cy="1478570"/>
          </a:xfrm>
        </p:spPr>
        <p:txBody>
          <a:bodyPr>
            <a:normAutofit/>
          </a:bodyPr>
          <a:lstStyle/>
          <a:p>
            <a:r>
              <a:rPr lang="en-GB" dirty="0"/>
              <a:t>ASP.NET 5 is dead – Long Live ASP.NET Core 1.0 and .NET Core 1.0</a:t>
            </a:r>
          </a:p>
        </p:txBody>
      </p:sp>
      <p:sp>
        <p:nvSpPr>
          <p:cNvPr id="5" name="Rectangle 4"/>
          <p:cNvSpPr/>
          <p:nvPr/>
        </p:nvSpPr>
        <p:spPr>
          <a:xfrm>
            <a:off x="589548" y="6293598"/>
            <a:ext cx="10847710" cy="369332"/>
          </a:xfrm>
          <a:prstGeom prst="rect">
            <a:avLst/>
          </a:prstGeom>
        </p:spPr>
        <p:txBody>
          <a:bodyPr wrap="square">
            <a:spAutoFit/>
          </a:bodyPr>
          <a:lstStyle/>
          <a:p>
            <a:r>
              <a:rPr lang="en-GB" i="1" dirty="0">
                <a:solidFill>
                  <a:srgbClr val="0070C0"/>
                </a:solidFill>
              </a:rPr>
              <a:t>“There are only two hard things in Computer Science: cache invalidation and naming things” - Phil </a:t>
            </a:r>
            <a:r>
              <a:rPr lang="en-GB" i="1" dirty="0" err="1">
                <a:solidFill>
                  <a:srgbClr val="0070C0"/>
                </a:solidFill>
              </a:rPr>
              <a:t>Karlton</a:t>
            </a:r>
            <a:endParaRPr lang="en-GB" i="1" dirty="0">
              <a:solidFill>
                <a:srgbClr val="0070C0"/>
              </a:solidFill>
            </a:endParaRPr>
          </a:p>
        </p:txBody>
      </p:sp>
    </p:spTree>
    <p:extLst>
      <p:ext uri="{BB962C8B-B14F-4D97-AF65-F5344CB8AC3E}">
        <p14:creationId xmlns:p14="http://schemas.microsoft.com/office/powerpoint/2010/main" val="30280532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SQL Database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 y="0"/>
            <a:ext cx="12188826" cy="6858000"/>
          </a:xfrm>
          <a:prstGeom prst="rect">
            <a:avLst/>
          </a:prstGeom>
          <a:noFill/>
          <a:ln>
            <a:noFill/>
          </a:ln>
        </p:spPr>
      </p:pic>
    </p:spTree>
    <p:extLst>
      <p:ext uri="{BB962C8B-B14F-4D97-AF65-F5344CB8AC3E}">
        <p14:creationId xmlns:p14="http://schemas.microsoft.com/office/powerpoint/2010/main" val="25705756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40" y="1189176"/>
            <a:ext cx="10225888" cy="5379934"/>
          </a:xfrm>
        </p:spPr>
        <p:txBody>
          <a:bodyPr/>
          <a:lstStyle/>
          <a:p>
            <a:r>
              <a:rPr lang="en-GB" sz="2800" i="1" dirty="0"/>
              <a:t>10:00 AM Workshop starts, with breaks for coffee and lunch</a:t>
            </a:r>
          </a:p>
          <a:p>
            <a:r>
              <a:rPr lang="en-GB" sz="2800" i="1" dirty="0"/>
              <a:t>2:00 PM   Data Masterclass</a:t>
            </a:r>
          </a:p>
          <a:p>
            <a:r>
              <a:rPr lang="en-GB" sz="2800" i="1" dirty="0"/>
              <a:t>4:30 PM   Informal networking and close</a:t>
            </a:r>
          </a:p>
          <a:p>
            <a:endParaRPr lang="en-GB" sz="3200" dirty="0"/>
          </a:p>
          <a:p>
            <a:r>
              <a:rPr lang="en-GB" sz="2800" dirty="0"/>
              <a:t>Welcome and Azure overview</a:t>
            </a:r>
          </a:p>
          <a:p>
            <a:r>
              <a:rPr lang="en-GB" sz="2800" dirty="0"/>
              <a:t>Devices and connecting to the cloud</a:t>
            </a:r>
          </a:p>
          <a:p>
            <a:r>
              <a:rPr lang="en-GB" sz="2800" dirty="0"/>
              <a:t>Microservices and containerisation in Azure</a:t>
            </a:r>
          </a:p>
          <a:p>
            <a:r>
              <a:rPr lang="en-GB" sz="2800" dirty="0"/>
              <a:t>Internet of Things with Azure</a:t>
            </a:r>
          </a:p>
          <a:p>
            <a:r>
              <a:rPr lang="en-GB" sz="2800" dirty="0"/>
              <a:t>Microsoft Bot Framework</a:t>
            </a:r>
          </a:p>
          <a:p>
            <a:r>
              <a:rPr lang="en-GB" sz="2800" dirty="0"/>
              <a:t>Commercial update</a:t>
            </a:r>
          </a:p>
          <a:p>
            <a:r>
              <a:rPr lang="en-GB" sz="2800" dirty="0"/>
              <a:t>Data Masterclass with Elastacloud</a:t>
            </a:r>
          </a:p>
        </p:txBody>
      </p:sp>
      <p:sp>
        <p:nvSpPr>
          <p:cNvPr id="4" name="Title 3"/>
          <p:cNvSpPr>
            <a:spLocks noGrp="1"/>
          </p:cNvSpPr>
          <p:nvPr>
            <p:ph type="title"/>
          </p:nvPr>
        </p:nvSpPr>
        <p:spPr/>
        <p:txBody>
          <a:bodyPr/>
          <a:lstStyle/>
          <a:p>
            <a:r>
              <a:rPr lang="en-GB" dirty="0"/>
              <a:t>Agenda</a:t>
            </a:r>
          </a:p>
        </p:txBody>
      </p:sp>
    </p:spTree>
    <p:extLst>
      <p:ext uri="{BB962C8B-B14F-4D97-AF65-F5344CB8AC3E}">
        <p14:creationId xmlns:p14="http://schemas.microsoft.com/office/powerpoint/2010/main" val="27456657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a:spLocks noGrp="1"/>
          </p:cNvSpPr>
          <p:nvPr>
            <p:ph type="ctrTitle"/>
          </p:nvPr>
        </p:nvSpPr>
        <p:spPr>
          <a:xfrm>
            <a:off x="279402" y="1651493"/>
            <a:ext cx="6238881" cy="1916953"/>
          </a:xfrm>
        </p:spPr>
        <p:txBody>
          <a:bodyPr vert="horz" wrap="square" lIns="179259" tIns="91427" rIns="179259" bIns="91427" rtlCol="0" anchor="t">
            <a:noAutofit/>
          </a:bodyPr>
          <a:lstStyle/>
          <a:p>
            <a:pPr defTabSz="914116" eaLnBrk="1" hangingPunct="1">
              <a:defRPr/>
            </a:pPr>
            <a:r>
              <a:rPr sz="6470" spc="0" dirty="0">
                <a:latin typeface="Segoe UI Light"/>
                <a:ea typeface="+mn-ea"/>
                <a:cs typeface="Segoe UI Light"/>
              </a:rPr>
              <a:t>Microsoft Azure</a:t>
            </a:r>
            <a:br>
              <a:rPr sz="6470" spc="0" dirty="0">
                <a:latin typeface="Segoe UI Light"/>
                <a:ea typeface="+mn-ea"/>
                <a:cs typeface="Segoe UI Light"/>
              </a:rPr>
            </a:br>
            <a:endParaRPr sz="6470" spc="0" dirty="0">
              <a:latin typeface="Segoe UI Light"/>
              <a:ea typeface="+mn-ea"/>
              <a:cs typeface="Segoe UI Light"/>
            </a:endParaRPr>
          </a:p>
        </p:txBody>
      </p:sp>
      <p:sp>
        <p:nvSpPr>
          <p:cNvPr id="4" name="Title 4"/>
          <p:cNvSpPr txBox="1">
            <a:spLocks/>
          </p:cNvSpPr>
          <p:nvPr/>
        </p:nvSpPr>
        <p:spPr>
          <a:xfrm>
            <a:off x="279402" y="3136531"/>
            <a:ext cx="7171938" cy="1271311"/>
          </a:xfrm>
          <a:prstGeom prst="rect">
            <a:avLst/>
          </a:prstGeom>
        </p:spPr>
        <p:txBody>
          <a:bodyPr lIns="179259" tIns="89630" rIns="179259" bIns="89630"/>
          <a:lstStyle>
            <a:lvl1pPr algn="l" defTabSz="931863" rtl="0" fontAlgn="base">
              <a:lnSpc>
                <a:spcPct val="90000"/>
              </a:lnSpc>
              <a:spcBef>
                <a:spcPct val="0"/>
              </a:spcBef>
              <a:spcAft>
                <a:spcPct val="0"/>
              </a:spcAft>
              <a:defRPr lang="en-US" sz="6000" kern="1200" spc="-102" baseline="0">
                <a:ln w="3175">
                  <a:noFill/>
                </a:ln>
                <a:solidFill>
                  <a:schemeClr val="bg1"/>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14116">
              <a:defRPr/>
            </a:pPr>
            <a:r>
              <a:rPr lang="en-US" sz="4313" spc="0" dirty="0">
                <a:solidFill>
                  <a:srgbClr val="FFFFFF"/>
                </a:solidFill>
                <a:cs typeface="Segoe UI Light"/>
              </a:rPr>
              <a:t>The cloud platform</a:t>
            </a:r>
          </a:p>
          <a:p>
            <a:pPr defTabSz="914116">
              <a:defRPr/>
            </a:pPr>
            <a:r>
              <a:rPr lang="en-US" sz="4313" spc="0" dirty="0">
                <a:solidFill>
                  <a:srgbClr val="FFFFFF"/>
                </a:solidFill>
                <a:cs typeface="Segoe UI Light"/>
              </a:rPr>
              <a:t>built for business and</a:t>
            </a:r>
          </a:p>
          <a:p>
            <a:pPr defTabSz="914116">
              <a:defRPr/>
            </a:pPr>
            <a:r>
              <a:rPr lang="en-US" sz="4313" spc="0" dirty="0">
                <a:solidFill>
                  <a:srgbClr val="FFFFFF"/>
                </a:solidFill>
                <a:cs typeface="Segoe UI Light"/>
              </a:rPr>
              <a:t>innovation </a:t>
            </a:r>
          </a:p>
        </p:txBody>
      </p:sp>
      <p:sp>
        <p:nvSpPr>
          <p:cNvPr id="5" name="Title 4"/>
          <p:cNvSpPr txBox="1">
            <a:spLocks/>
          </p:cNvSpPr>
          <p:nvPr/>
        </p:nvSpPr>
        <p:spPr>
          <a:xfrm>
            <a:off x="279402" y="3669315"/>
            <a:ext cx="4646991" cy="542099"/>
          </a:xfrm>
          <a:prstGeom prst="rect">
            <a:avLst/>
          </a:prstGeom>
        </p:spPr>
        <p:txBody>
          <a:bodyPr lIns="179259" tIns="89630" rIns="179259" bIns="89630"/>
          <a:lstStyle>
            <a:lvl1pPr algn="l" defTabSz="931863" rtl="0" fontAlgn="base">
              <a:lnSpc>
                <a:spcPct val="90000"/>
              </a:lnSpc>
              <a:spcBef>
                <a:spcPct val="0"/>
              </a:spcBef>
              <a:spcAft>
                <a:spcPct val="0"/>
              </a:spcAft>
              <a:defRPr lang="en-US" sz="6000" kern="1200" spc="-102" baseline="0">
                <a:ln w="3175">
                  <a:noFill/>
                </a:ln>
                <a:solidFill>
                  <a:schemeClr val="bg1"/>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14116">
              <a:defRPr/>
            </a:pPr>
            <a:endParaRPr lang="en-US" sz="2000" spc="0" dirty="0">
              <a:solidFill>
                <a:srgbClr val="FFFFFF"/>
              </a:solidFill>
              <a:cs typeface="Segoe UI Light"/>
            </a:endParaRPr>
          </a:p>
        </p:txBody>
      </p:sp>
    </p:spTree>
    <p:extLst>
      <p:ext uri="{BB962C8B-B14F-4D97-AF65-F5344CB8AC3E}">
        <p14:creationId xmlns:p14="http://schemas.microsoft.com/office/powerpoint/2010/main" val="14673697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88" y="-1"/>
            <a:ext cx="12273978" cy="6858001"/>
          </a:xfrm>
          <a:prstGeom prst="rect">
            <a:avLst/>
          </a:prstGeom>
        </p:spPr>
      </p:pic>
    </p:spTree>
    <p:extLst>
      <p:ext uri="{BB962C8B-B14F-4D97-AF65-F5344CB8AC3E}">
        <p14:creationId xmlns:p14="http://schemas.microsoft.com/office/powerpoint/2010/main" val="1936378946"/>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385"/>
            <a:ext cx="12192000" cy="6805230"/>
          </a:xfrm>
          <a:prstGeom prst="rect">
            <a:avLst/>
          </a:prstGeom>
        </p:spPr>
      </p:pic>
    </p:spTree>
    <p:extLst>
      <p:ext uri="{BB962C8B-B14F-4D97-AF65-F5344CB8AC3E}">
        <p14:creationId xmlns:p14="http://schemas.microsoft.com/office/powerpoint/2010/main" val="3919389862"/>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GB"/>
              <a:t>#UKDXAzure</a:t>
            </a:r>
          </a:p>
        </p:txBody>
      </p:sp>
      <p:pic>
        <p:nvPicPr>
          <p:cNvPr id="3" name="Picture 2"/>
          <p:cNvPicPr>
            <a:picLocks noChangeAspect="1"/>
          </p:cNvPicPr>
          <p:nvPr/>
        </p:nvPicPr>
        <p:blipFill>
          <a:blip r:embed="rId2"/>
          <a:stretch>
            <a:fillRect/>
          </a:stretch>
        </p:blipFill>
        <p:spPr>
          <a:xfrm>
            <a:off x="0" y="0"/>
            <a:ext cx="12361229" cy="6858000"/>
          </a:xfrm>
          <a:prstGeom prst="rect">
            <a:avLst/>
          </a:prstGeom>
        </p:spPr>
      </p:pic>
    </p:spTree>
    <p:extLst>
      <p:ext uri="{BB962C8B-B14F-4D97-AF65-F5344CB8AC3E}">
        <p14:creationId xmlns:p14="http://schemas.microsoft.com/office/powerpoint/2010/main" val="2599165804"/>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GB"/>
              <a:t>#UKDXAzure</a:t>
            </a:r>
          </a:p>
        </p:txBody>
      </p:sp>
      <p:pic>
        <p:nvPicPr>
          <p:cNvPr id="3" name="Picture 2"/>
          <p:cNvPicPr>
            <a:picLocks noChangeAspect="1"/>
          </p:cNvPicPr>
          <p:nvPr/>
        </p:nvPicPr>
        <p:blipFill>
          <a:blip r:embed="rId2"/>
          <a:stretch>
            <a:fillRect/>
          </a:stretch>
        </p:blipFill>
        <p:spPr>
          <a:xfrm>
            <a:off x="-71992" y="1"/>
            <a:ext cx="12335986" cy="6858000"/>
          </a:xfrm>
          <a:prstGeom prst="rect">
            <a:avLst/>
          </a:prstGeom>
        </p:spPr>
      </p:pic>
    </p:spTree>
    <p:extLst>
      <p:ext uri="{BB962C8B-B14F-4D97-AF65-F5344CB8AC3E}">
        <p14:creationId xmlns:p14="http://schemas.microsoft.com/office/powerpoint/2010/main" val="2389794025"/>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GB"/>
              <a:t>#UKDXAzure</a:t>
            </a:r>
          </a:p>
        </p:txBody>
      </p:sp>
      <p:pic>
        <p:nvPicPr>
          <p:cNvPr id="3" name="Picture 2"/>
          <p:cNvPicPr>
            <a:picLocks noChangeAspect="1"/>
          </p:cNvPicPr>
          <p:nvPr/>
        </p:nvPicPr>
        <p:blipFill>
          <a:blip r:embed="rId2"/>
          <a:stretch>
            <a:fillRect/>
          </a:stretch>
        </p:blipFill>
        <p:spPr>
          <a:xfrm>
            <a:off x="-1" y="1"/>
            <a:ext cx="12192001" cy="6858000"/>
          </a:xfrm>
          <a:prstGeom prst="rect">
            <a:avLst/>
          </a:prstGeom>
        </p:spPr>
      </p:pic>
    </p:spTree>
    <p:extLst>
      <p:ext uri="{BB962C8B-B14F-4D97-AF65-F5344CB8AC3E}">
        <p14:creationId xmlns:p14="http://schemas.microsoft.com/office/powerpoint/2010/main" val="2480004126"/>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GB"/>
              <a:t>#UKDXAzure</a:t>
            </a:r>
          </a:p>
        </p:txBody>
      </p:sp>
      <p:pic>
        <p:nvPicPr>
          <p:cNvPr id="3" name="Picture 2"/>
          <p:cNvPicPr>
            <a:picLocks noChangeAspect="1"/>
          </p:cNvPicPr>
          <p:nvPr/>
        </p:nvPicPr>
        <p:blipFill>
          <a:blip r:embed="rId2"/>
          <a:stretch>
            <a:fillRect/>
          </a:stretch>
        </p:blipFill>
        <p:spPr>
          <a:xfrm>
            <a:off x="0" y="0"/>
            <a:ext cx="12227270" cy="6858000"/>
          </a:xfrm>
          <a:prstGeom prst="rect">
            <a:avLst/>
          </a:prstGeom>
        </p:spPr>
      </p:pic>
    </p:spTree>
    <p:extLst>
      <p:ext uri="{BB962C8B-B14F-4D97-AF65-F5344CB8AC3E}">
        <p14:creationId xmlns:p14="http://schemas.microsoft.com/office/powerpoint/2010/main" val="3135774232"/>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MS Blu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 Blue" id="{1872E138-3B58-49A7-9293-24EA7469C80D}" vid="{9C04831D-F667-45D7-AE7D-5A4E3E62A4BB}"/>
    </a:ext>
  </a:extLst>
</a:theme>
</file>

<file path=ppt/theme/theme2.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potx" id="{50925BB5-04CA-4699-B9ED-78C1A99A0155}" vid="{2D324964-60DA-4793-BD05-B898C867023B}"/>
    </a:ext>
  </a:extLst>
</a:theme>
</file>

<file path=ppt/theme/theme3.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5.xml><?xml version="1.0" encoding="utf-8"?>
<a:theme xmlns:a="http://schemas.openxmlformats.org/drawingml/2006/main" name="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6.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PPT_Template.potx" id="{A2A21D7F-7FB9-4CF2-9613-5A0DACF7E1FE}" vid="{E2601300-591E-4976-B26E-CAB6F363B430}"/>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10.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docProps/app.xml><?xml version="1.0" encoding="utf-8"?>
<Properties xmlns="http://schemas.openxmlformats.org/officeDocument/2006/extended-properties" xmlns:vt="http://schemas.openxmlformats.org/officeDocument/2006/docPropsVTypes">
  <Template>MS Blue</Template>
  <TotalTime>1475</TotalTime>
  <Words>620</Words>
  <Application>Microsoft Office PowerPoint</Application>
  <PresentationFormat>Widescreen</PresentationFormat>
  <Paragraphs>183</Paragraphs>
  <Slides>16</Slides>
  <Notes>5</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16</vt:i4>
      </vt:variant>
    </vt:vector>
  </HeadingPairs>
  <TitlesOfParts>
    <vt:vector size="34" baseType="lpstr">
      <vt:lpstr>ＭＳ Ｐゴシック</vt:lpstr>
      <vt:lpstr>ＭＳ Ｐゴシック</vt:lpstr>
      <vt:lpstr>Arial</vt:lpstr>
      <vt:lpstr>Arial Unicode MS</vt:lpstr>
      <vt:lpstr>Calibri</vt:lpstr>
      <vt:lpstr>Consolas</vt:lpstr>
      <vt:lpstr>Segoe Light</vt:lpstr>
      <vt:lpstr>Segoe UI</vt:lpstr>
      <vt:lpstr>Segoe UI Light</vt:lpstr>
      <vt:lpstr>Segoe UI Semilight</vt:lpstr>
      <vt:lpstr>Wingdings</vt:lpstr>
      <vt:lpstr>MS Blue</vt:lpstr>
      <vt:lpstr>COLOR TEMPLATE</vt:lpstr>
      <vt:lpstr>1_COLOR TEMPLATE</vt:lpstr>
      <vt:lpstr>WHITE TEMPLATE</vt:lpstr>
      <vt:lpstr>MGXFY15 GS Template - white layout</vt:lpstr>
      <vt:lpstr>1_Azure_2015</vt:lpstr>
      <vt:lpstr>1_WHITE TEMPLATE</vt:lpstr>
      <vt:lpstr>Microsoft Azure Workshop</vt:lpstr>
      <vt:lpstr>Agenda</vt:lpstr>
      <vt:lpstr>Microsoft Azure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Move to Microservices</vt:lpstr>
      <vt:lpstr>Containerization and Microservices with Azure</vt:lpstr>
      <vt:lpstr>Azure Virtual Machine Scale Sets “Control it like IaaS, scale it like PaaS”</vt:lpstr>
      <vt:lpstr>Azure Functions “Functions as a service”</vt:lpstr>
      <vt:lpstr>ASP.NET 5 is dead – Long Live ASP.NET Core 1.0 and .NET Core 1.0</vt:lpstr>
      <vt:lpstr>SQL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Oxford University Press</dc:title>
  <dc:creator>Peter Deeley</dc:creator>
  <cp:lastModifiedBy>David Gristwood</cp:lastModifiedBy>
  <cp:revision>112</cp:revision>
  <dcterms:created xsi:type="dcterms:W3CDTF">2015-11-20T13:35:19Z</dcterms:created>
  <dcterms:modified xsi:type="dcterms:W3CDTF">2016-04-19T08:04:09Z</dcterms:modified>
</cp:coreProperties>
</file>